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5"/>
  </p:notesMasterIdLst>
  <p:sldIdLst>
    <p:sldId id="256" r:id="rId2"/>
    <p:sldId id="261" r:id="rId3"/>
    <p:sldId id="288" r:id="rId4"/>
    <p:sldId id="289" r:id="rId5"/>
    <p:sldId id="257" r:id="rId6"/>
    <p:sldId id="258" r:id="rId7"/>
    <p:sldId id="259" r:id="rId8"/>
    <p:sldId id="264" r:id="rId9"/>
    <p:sldId id="291" r:id="rId10"/>
    <p:sldId id="290" r:id="rId11"/>
    <p:sldId id="265" r:id="rId12"/>
    <p:sldId id="268" r:id="rId13"/>
    <p:sldId id="269" r:id="rId14"/>
    <p:sldId id="270" r:id="rId15"/>
    <p:sldId id="292" r:id="rId16"/>
    <p:sldId id="293" r:id="rId17"/>
    <p:sldId id="294" r:id="rId18"/>
    <p:sldId id="295" r:id="rId19"/>
    <p:sldId id="312" r:id="rId20"/>
    <p:sldId id="313" r:id="rId21"/>
    <p:sldId id="314" r:id="rId22"/>
    <p:sldId id="315" r:id="rId23"/>
    <p:sldId id="272" r:id="rId24"/>
    <p:sldId id="273" r:id="rId25"/>
    <p:sldId id="274" r:id="rId26"/>
    <p:sldId id="275" r:id="rId27"/>
    <p:sldId id="276" r:id="rId28"/>
    <p:sldId id="277" r:id="rId29"/>
    <p:sldId id="278" r:id="rId30"/>
    <p:sldId id="311" r:id="rId31"/>
    <p:sldId id="284" r:id="rId32"/>
    <p:sldId id="285" r:id="rId33"/>
    <p:sldId id="296" r:id="rId34"/>
    <p:sldId id="298" r:id="rId35"/>
    <p:sldId id="299" r:id="rId36"/>
    <p:sldId id="300" r:id="rId37"/>
    <p:sldId id="301" r:id="rId38"/>
    <p:sldId id="320" r:id="rId39"/>
    <p:sldId id="321" r:id="rId40"/>
    <p:sldId id="322" r:id="rId41"/>
    <p:sldId id="326" r:id="rId42"/>
    <p:sldId id="316" r:id="rId43"/>
    <p:sldId id="325" r:id="rId44"/>
    <p:sldId id="324" r:id="rId45"/>
    <p:sldId id="318" r:id="rId46"/>
    <p:sldId id="323" r:id="rId47"/>
    <p:sldId id="319" r:id="rId48"/>
    <p:sldId id="302" r:id="rId49"/>
    <p:sldId id="303" r:id="rId50"/>
    <p:sldId id="304" r:id="rId51"/>
    <p:sldId id="305" r:id="rId52"/>
    <p:sldId id="286" r:id="rId53"/>
    <p:sldId id="287" r:id="rId54"/>
  </p:sldIdLst>
  <p:sldSz cx="9144000" cy="6858000" type="screen4x3"/>
  <p:notesSz cx="6797675" cy="98742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753B7-1E7F-46FB-B474-E772582C60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508B48E9-2B59-4654-B4C1-F2DE9C89F289}">
      <dgm:prSet phldrT="[Testo]" custT="1"/>
      <dgm:spPr/>
      <dgm:t>
        <a:bodyPr/>
        <a:lstStyle/>
        <a:p>
          <a:r>
            <a:rPr lang="it-IT" sz="2000" dirty="0" smtClean="0"/>
            <a:t>Il concetto di </a:t>
          </a:r>
          <a:r>
            <a:rPr lang="it-IT" sz="2000" b="1" dirty="0" smtClean="0"/>
            <a:t>Consumatore</a:t>
          </a:r>
          <a:r>
            <a:rPr lang="it-IT" sz="2000" dirty="0" smtClean="0"/>
            <a:t> ha una </a:t>
          </a:r>
          <a:r>
            <a:rPr lang="it-IT" sz="2000" b="1" dirty="0" smtClean="0">
              <a:solidFill>
                <a:srgbClr val="C00000"/>
              </a:solidFill>
            </a:rPr>
            <a:t>duplice connotazione</a:t>
          </a:r>
          <a:endParaRPr lang="it-IT" sz="2000" b="1" dirty="0">
            <a:solidFill>
              <a:srgbClr val="C00000"/>
            </a:solidFill>
          </a:endParaRPr>
        </a:p>
      </dgm:t>
    </dgm:pt>
    <dgm:pt modelId="{6D606F91-6506-496E-B577-3019998A88D9}" type="parTrans" cxnId="{6D8403B7-15B5-435F-BC51-E9749CED86C0}">
      <dgm:prSet/>
      <dgm:spPr/>
      <dgm:t>
        <a:bodyPr/>
        <a:lstStyle/>
        <a:p>
          <a:endParaRPr lang="it-IT"/>
        </a:p>
      </dgm:t>
    </dgm:pt>
    <dgm:pt modelId="{0DBE2373-3C9F-4800-B8E7-FA4C5F15EA4A}" type="sibTrans" cxnId="{6D8403B7-15B5-435F-BC51-E9749CED86C0}">
      <dgm:prSet/>
      <dgm:spPr/>
      <dgm:t>
        <a:bodyPr/>
        <a:lstStyle/>
        <a:p>
          <a:endParaRPr lang="it-IT"/>
        </a:p>
      </dgm:t>
    </dgm:pt>
    <dgm:pt modelId="{E06F10C4-A8A4-481E-96B1-332EE57BAC87}">
      <dgm:prSet custT="1"/>
      <dgm:spPr/>
      <dgm:t>
        <a:bodyPr/>
        <a:lstStyle/>
        <a:p>
          <a:pPr algn="just"/>
          <a:r>
            <a:rPr lang="it-IT" sz="1400" b="0" i="0" dirty="0" smtClean="0"/>
            <a:t>Il primo, di carattere «</a:t>
          </a:r>
          <a:r>
            <a:rPr lang="it-IT" sz="1400" b="1" i="0" dirty="0" smtClean="0">
              <a:solidFill>
                <a:srgbClr val="C00000"/>
              </a:solidFill>
            </a:rPr>
            <a:t>limitativo</a:t>
          </a:r>
          <a:r>
            <a:rPr lang="it-IT" sz="1400" b="0" i="0" dirty="0" smtClean="0"/>
            <a:t>», in virtù del quale il consumatore può essere, almeno stando alla portata letterale della norma,</a:t>
          </a:r>
          <a:r>
            <a:rPr lang="it-IT" sz="1400" b="1" i="0" dirty="0" smtClean="0"/>
            <a:t> la sola persona fisica.</a:t>
          </a:r>
          <a:endParaRPr lang="it-IT" sz="1400" b="1" dirty="0"/>
        </a:p>
      </dgm:t>
    </dgm:pt>
    <dgm:pt modelId="{616BA355-B6E1-482A-9C20-37C41E2EF032}" type="parTrans" cxnId="{80EEB262-2AA2-4F25-8A55-4EC7442A8932}">
      <dgm:prSet/>
      <dgm:spPr/>
      <dgm:t>
        <a:bodyPr/>
        <a:lstStyle/>
        <a:p>
          <a:endParaRPr lang="it-IT"/>
        </a:p>
      </dgm:t>
    </dgm:pt>
    <dgm:pt modelId="{857F95DD-AA1C-4FBD-B38E-9183664525D1}" type="sibTrans" cxnId="{80EEB262-2AA2-4F25-8A55-4EC7442A8932}">
      <dgm:prSet/>
      <dgm:spPr/>
      <dgm:t>
        <a:bodyPr/>
        <a:lstStyle/>
        <a:p>
          <a:endParaRPr lang="it-IT"/>
        </a:p>
      </dgm:t>
    </dgm:pt>
    <dgm:pt modelId="{08746ADD-49A2-4DFB-B5A8-CA6A237CB293}">
      <dgm:prSet custT="1"/>
      <dgm:spPr/>
      <dgm:t>
        <a:bodyPr/>
        <a:lstStyle/>
        <a:p>
          <a:pPr algn="just"/>
          <a:r>
            <a:rPr lang="it-IT" sz="1200" b="0" i="0" dirty="0" smtClean="0"/>
            <a:t>Il secondo, invece, di carattere «</a:t>
          </a:r>
          <a:r>
            <a:rPr lang="it-IT" sz="1200" b="1" i="0" dirty="0" smtClean="0">
              <a:solidFill>
                <a:srgbClr val="C00000"/>
              </a:solidFill>
            </a:rPr>
            <a:t>negativo</a:t>
          </a:r>
          <a:r>
            <a:rPr lang="it-IT" sz="1200" b="0" i="0" dirty="0" smtClean="0"/>
            <a:t>», che permette di attribuire lo </a:t>
          </a:r>
          <a:r>
            <a:rPr lang="it-IT" sz="1200" b="0" i="1" dirty="0" smtClean="0"/>
            <a:t>status</a:t>
          </a:r>
          <a:r>
            <a:rPr lang="it-IT" sz="1200" b="0" i="0" dirty="0" smtClean="0"/>
            <a:t> giuridico di consumatore soltanto alla </a:t>
          </a:r>
          <a:r>
            <a:rPr lang="it-IT" sz="1200" b="1" i="0" dirty="0" smtClean="0"/>
            <a:t>persona fisica che agisca per far fronte a fabbisogni propri o della propria famiglia</a:t>
          </a:r>
          <a:r>
            <a:rPr lang="it-IT" sz="1200" b="0" i="0" dirty="0" smtClean="0"/>
            <a:t>, estranei alla attività imprenditoriale, commerciale, artigianale o professionale, eventualmente svolta.</a:t>
          </a:r>
          <a:endParaRPr lang="it-IT" sz="1200" dirty="0"/>
        </a:p>
      </dgm:t>
    </dgm:pt>
    <dgm:pt modelId="{B861F353-C7A2-4544-A69E-79609F73E80D}" type="parTrans" cxnId="{320FBBAC-7E65-4ACD-B699-B62913E394FF}">
      <dgm:prSet/>
      <dgm:spPr/>
      <dgm:t>
        <a:bodyPr/>
        <a:lstStyle/>
        <a:p>
          <a:endParaRPr lang="it-IT"/>
        </a:p>
      </dgm:t>
    </dgm:pt>
    <dgm:pt modelId="{23C35A37-9F83-4DC3-9256-18B90C734AC5}" type="sibTrans" cxnId="{320FBBAC-7E65-4ACD-B699-B62913E394FF}">
      <dgm:prSet/>
      <dgm:spPr/>
      <dgm:t>
        <a:bodyPr/>
        <a:lstStyle/>
        <a:p>
          <a:endParaRPr lang="it-IT"/>
        </a:p>
      </dgm:t>
    </dgm:pt>
    <dgm:pt modelId="{23805DE4-F33A-4E5E-ADAB-38ABC9536BC1}" type="pres">
      <dgm:prSet presAssocID="{169753B7-1E7F-46FB-B474-E772582C6033}" presName="hierChild1" presStyleCnt="0">
        <dgm:presLayoutVars>
          <dgm:chPref val="1"/>
          <dgm:dir/>
          <dgm:animOne val="branch"/>
          <dgm:animLvl val="lvl"/>
          <dgm:resizeHandles/>
        </dgm:presLayoutVars>
      </dgm:prSet>
      <dgm:spPr/>
      <dgm:t>
        <a:bodyPr/>
        <a:lstStyle/>
        <a:p>
          <a:endParaRPr lang="it-IT"/>
        </a:p>
      </dgm:t>
    </dgm:pt>
    <dgm:pt modelId="{30B3BF9F-C7F4-47DD-AFC6-517E76C1872B}" type="pres">
      <dgm:prSet presAssocID="{508B48E9-2B59-4654-B4C1-F2DE9C89F289}" presName="hierRoot1" presStyleCnt="0"/>
      <dgm:spPr/>
    </dgm:pt>
    <dgm:pt modelId="{08670341-B491-4C0A-B222-CABA80A93B7C}" type="pres">
      <dgm:prSet presAssocID="{508B48E9-2B59-4654-B4C1-F2DE9C89F289}" presName="composite" presStyleCnt="0"/>
      <dgm:spPr/>
    </dgm:pt>
    <dgm:pt modelId="{D52734C8-1B4F-4A88-B5C3-B4C35378E68C}" type="pres">
      <dgm:prSet presAssocID="{508B48E9-2B59-4654-B4C1-F2DE9C89F289}" presName="background" presStyleLbl="node0" presStyleIdx="0" presStyleCnt="1"/>
      <dgm:spPr>
        <a:solidFill>
          <a:schemeClr val="accent2"/>
        </a:solidFill>
      </dgm:spPr>
      <dgm:t>
        <a:bodyPr/>
        <a:lstStyle/>
        <a:p>
          <a:endParaRPr lang="it-IT"/>
        </a:p>
      </dgm:t>
    </dgm:pt>
    <dgm:pt modelId="{F1D8DC64-9986-4A62-B9B7-F8861D13521F}" type="pres">
      <dgm:prSet presAssocID="{508B48E9-2B59-4654-B4C1-F2DE9C89F289}" presName="text" presStyleLbl="fgAcc0" presStyleIdx="0" presStyleCnt="1" custScaleX="67571" custScaleY="62561" custLinFactNeighborX="-29843" custLinFactNeighborY="-1131">
        <dgm:presLayoutVars>
          <dgm:chPref val="3"/>
        </dgm:presLayoutVars>
      </dgm:prSet>
      <dgm:spPr/>
      <dgm:t>
        <a:bodyPr/>
        <a:lstStyle/>
        <a:p>
          <a:endParaRPr lang="it-IT"/>
        </a:p>
      </dgm:t>
    </dgm:pt>
    <dgm:pt modelId="{881BEEEF-D4F8-4169-9165-6A1CF2FAA431}" type="pres">
      <dgm:prSet presAssocID="{508B48E9-2B59-4654-B4C1-F2DE9C89F289}" presName="hierChild2" presStyleCnt="0"/>
      <dgm:spPr/>
    </dgm:pt>
    <dgm:pt modelId="{E5CE1888-A510-4992-9C11-CE0A800AEBFD}" type="pres">
      <dgm:prSet presAssocID="{616BA355-B6E1-482A-9C20-37C41E2EF032}" presName="Name10" presStyleLbl="parChTrans1D2" presStyleIdx="0" presStyleCnt="2"/>
      <dgm:spPr/>
      <dgm:t>
        <a:bodyPr/>
        <a:lstStyle/>
        <a:p>
          <a:endParaRPr lang="it-IT"/>
        </a:p>
      </dgm:t>
    </dgm:pt>
    <dgm:pt modelId="{8F9E0045-7F26-4DFE-9349-3996772B0EBD}" type="pres">
      <dgm:prSet presAssocID="{E06F10C4-A8A4-481E-96B1-332EE57BAC87}" presName="hierRoot2" presStyleCnt="0"/>
      <dgm:spPr/>
    </dgm:pt>
    <dgm:pt modelId="{60A72BC8-BF10-4966-9260-F2C37A4B8E0A}" type="pres">
      <dgm:prSet presAssocID="{E06F10C4-A8A4-481E-96B1-332EE57BAC87}" presName="composite2" presStyleCnt="0"/>
      <dgm:spPr/>
    </dgm:pt>
    <dgm:pt modelId="{B7F7BB07-E36D-40B4-8470-9AEDE1F5F88B}" type="pres">
      <dgm:prSet presAssocID="{E06F10C4-A8A4-481E-96B1-332EE57BAC87}" presName="background2" presStyleLbl="node2" presStyleIdx="0" presStyleCnt="2"/>
      <dgm:spPr>
        <a:solidFill>
          <a:schemeClr val="accent2"/>
        </a:solidFill>
      </dgm:spPr>
      <dgm:t>
        <a:bodyPr/>
        <a:lstStyle/>
        <a:p>
          <a:endParaRPr lang="it-IT"/>
        </a:p>
      </dgm:t>
    </dgm:pt>
    <dgm:pt modelId="{E4578462-DDCF-42B9-A014-6BFC5BE34798}" type="pres">
      <dgm:prSet presAssocID="{E06F10C4-A8A4-481E-96B1-332EE57BAC87}" presName="text2" presStyleLbl="fgAcc2" presStyleIdx="0" presStyleCnt="2" custScaleX="72908" custScaleY="73569" custLinFactNeighborX="-4193" custLinFactNeighborY="-17747">
        <dgm:presLayoutVars>
          <dgm:chPref val="3"/>
        </dgm:presLayoutVars>
      </dgm:prSet>
      <dgm:spPr/>
      <dgm:t>
        <a:bodyPr/>
        <a:lstStyle/>
        <a:p>
          <a:endParaRPr lang="it-IT"/>
        </a:p>
      </dgm:t>
    </dgm:pt>
    <dgm:pt modelId="{9C97EACA-C2A4-4825-87C6-DC4C4F7F6CBC}" type="pres">
      <dgm:prSet presAssocID="{E06F10C4-A8A4-481E-96B1-332EE57BAC87}" presName="hierChild3" presStyleCnt="0"/>
      <dgm:spPr/>
    </dgm:pt>
    <dgm:pt modelId="{BB0DF41D-3470-4595-84C7-6CFA9F17C890}" type="pres">
      <dgm:prSet presAssocID="{B861F353-C7A2-4544-A69E-79609F73E80D}" presName="Name10" presStyleLbl="parChTrans1D2" presStyleIdx="1" presStyleCnt="2"/>
      <dgm:spPr/>
      <dgm:t>
        <a:bodyPr/>
        <a:lstStyle/>
        <a:p>
          <a:endParaRPr lang="it-IT"/>
        </a:p>
      </dgm:t>
    </dgm:pt>
    <dgm:pt modelId="{6B8D192D-6EDE-49ED-A69D-304A46CF79F2}" type="pres">
      <dgm:prSet presAssocID="{08746ADD-49A2-4DFB-B5A8-CA6A237CB293}" presName="hierRoot2" presStyleCnt="0"/>
      <dgm:spPr/>
    </dgm:pt>
    <dgm:pt modelId="{798CA026-EBB1-4338-B0AE-0D0B23C7E312}" type="pres">
      <dgm:prSet presAssocID="{08746ADD-49A2-4DFB-B5A8-CA6A237CB293}" presName="composite2" presStyleCnt="0"/>
      <dgm:spPr/>
    </dgm:pt>
    <dgm:pt modelId="{CDDAFFE5-C179-451D-96FD-3157A0A45BCE}" type="pres">
      <dgm:prSet presAssocID="{08746ADD-49A2-4DFB-B5A8-CA6A237CB293}" presName="background2" presStyleLbl="node2" presStyleIdx="1" presStyleCnt="2"/>
      <dgm:spPr>
        <a:solidFill>
          <a:schemeClr val="accent2"/>
        </a:solidFill>
      </dgm:spPr>
      <dgm:t>
        <a:bodyPr/>
        <a:lstStyle/>
        <a:p>
          <a:endParaRPr lang="it-IT"/>
        </a:p>
      </dgm:t>
    </dgm:pt>
    <dgm:pt modelId="{07F4DF67-6853-4A80-9436-B2BBF7EB9A2B}" type="pres">
      <dgm:prSet presAssocID="{08746ADD-49A2-4DFB-B5A8-CA6A237CB293}" presName="text2" presStyleLbl="fgAcc2" presStyleIdx="1" presStyleCnt="2" custScaleX="82271" custScaleY="87920" custLinFactNeighborX="11935" custLinFactNeighborY="-24571">
        <dgm:presLayoutVars>
          <dgm:chPref val="3"/>
        </dgm:presLayoutVars>
      </dgm:prSet>
      <dgm:spPr/>
      <dgm:t>
        <a:bodyPr/>
        <a:lstStyle/>
        <a:p>
          <a:endParaRPr lang="it-IT"/>
        </a:p>
      </dgm:t>
    </dgm:pt>
    <dgm:pt modelId="{CB9A94BE-F738-4707-9991-BD832173E5F4}" type="pres">
      <dgm:prSet presAssocID="{08746ADD-49A2-4DFB-B5A8-CA6A237CB293}" presName="hierChild3" presStyleCnt="0"/>
      <dgm:spPr/>
    </dgm:pt>
  </dgm:ptLst>
  <dgm:cxnLst>
    <dgm:cxn modelId="{38139ACF-AE0D-4CE3-91FB-63CE51B23B19}" type="presOf" srcId="{08746ADD-49A2-4DFB-B5A8-CA6A237CB293}" destId="{07F4DF67-6853-4A80-9436-B2BBF7EB9A2B}" srcOrd="0" destOrd="0" presId="urn:microsoft.com/office/officeart/2005/8/layout/hierarchy1"/>
    <dgm:cxn modelId="{4F643903-6BAB-4672-8CA8-98E5DB7476E0}" type="presOf" srcId="{B861F353-C7A2-4544-A69E-79609F73E80D}" destId="{BB0DF41D-3470-4595-84C7-6CFA9F17C890}" srcOrd="0" destOrd="0" presId="urn:microsoft.com/office/officeart/2005/8/layout/hierarchy1"/>
    <dgm:cxn modelId="{6D8403B7-15B5-435F-BC51-E9749CED86C0}" srcId="{169753B7-1E7F-46FB-B474-E772582C6033}" destId="{508B48E9-2B59-4654-B4C1-F2DE9C89F289}" srcOrd="0" destOrd="0" parTransId="{6D606F91-6506-496E-B577-3019998A88D9}" sibTransId="{0DBE2373-3C9F-4800-B8E7-FA4C5F15EA4A}"/>
    <dgm:cxn modelId="{DDF251F0-44D4-4B8D-93CA-32F3F4C249A4}" type="presOf" srcId="{616BA355-B6E1-482A-9C20-37C41E2EF032}" destId="{E5CE1888-A510-4992-9C11-CE0A800AEBFD}" srcOrd="0" destOrd="0" presId="urn:microsoft.com/office/officeart/2005/8/layout/hierarchy1"/>
    <dgm:cxn modelId="{80EEB262-2AA2-4F25-8A55-4EC7442A8932}" srcId="{508B48E9-2B59-4654-B4C1-F2DE9C89F289}" destId="{E06F10C4-A8A4-481E-96B1-332EE57BAC87}" srcOrd="0" destOrd="0" parTransId="{616BA355-B6E1-482A-9C20-37C41E2EF032}" sibTransId="{857F95DD-AA1C-4FBD-B38E-9183664525D1}"/>
    <dgm:cxn modelId="{320FBBAC-7E65-4ACD-B699-B62913E394FF}" srcId="{508B48E9-2B59-4654-B4C1-F2DE9C89F289}" destId="{08746ADD-49A2-4DFB-B5A8-CA6A237CB293}" srcOrd="1" destOrd="0" parTransId="{B861F353-C7A2-4544-A69E-79609F73E80D}" sibTransId="{23C35A37-9F83-4DC3-9256-18B90C734AC5}"/>
    <dgm:cxn modelId="{883B1B97-0E36-41E9-A753-4CF1453911E2}" type="presOf" srcId="{169753B7-1E7F-46FB-B474-E772582C6033}" destId="{23805DE4-F33A-4E5E-ADAB-38ABC9536BC1}" srcOrd="0" destOrd="0" presId="urn:microsoft.com/office/officeart/2005/8/layout/hierarchy1"/>
    <dgm:cxn modelId="{E5476596-F06C-4EF8-B91D-721E73061F54}" type="presOf" srcId="{E06F10C4-A8A4-481E-96B1-332EE57BAC87}" destId="{E4578462-DDCF-42B9-A014-6BFC5BE34798}" srcOrd="0" destOrd="0" presId="urn:microsoft.com/office/officeart/2005/8/layout/hierarchy1"/>
    <dgm:cxn modelId="{CAC23F69-05D6-499D-BD87-E85C3F15096F}" type="presOf" srcId="{508B48E9-2B59-4654-B4C1-F2DE9C89F289}" destId="{F1D8DC64-9986-4A62-B9B7-F8861D13521F}" srcOrd="0" destOrd="0" presId="urn:microsoft.com/office/officeart/2005/8/layout/hierarchy1"/>
    <dgm:cxn modelId="{F7ED71AE-4815-4940-A2EF-FDFF04B8BCAF}" type="presParOf" srcId="{23805DE4-F33A-4E5E-ADAB-38ABC9536BC1}" destId="{30B3BF9F-C7F4-47DD-AFC6-517E76C1872B}" srcOrd="0" destOrd="0" presId="urn:microsoft.com/office/officeart/2005/8/layout/hierarchy1"/>
    <dgm:cxn modelId="{70935D65-9440-4F88-9975-FFEB2C3D9D33}" type="presParOf" srcId="{30B3BF9F-C7F4-47DD-AFC6-517E76C1872B}" destId="{08670341-B491-4C0A-B222-CABA80A93B7C}" srcOrd="0" destOrd="0" presId="urn:microsoft.com/office/officeart/2005/8/layout/hierarchy1"/>
    <dgm:cxn modelId="{31CF7D71-AEDE-4FC1-A87D-DACE6B315273}" type="presParOf" srcId="{08670341-B491-4C0A-B222-CABA80A93B7C}" destId="{D52734C8-1B4F-4A88-B5C3-B4C35378E68C}" srcOrd="0" destOrd="0" presId="urn:microsoft.com/office/officeart/2005/8/layout/hierarchy1"/>
    <dgm:cxn modelId="{549193DF-B432-484D-AB85-5F9D374C8D90}" type="presParOf" srcId="{08670341-B491-4C0A-B222-CABA80A93B7C}" destId="{F1D8DC64-9986-4A62-B9B7-F8861D13521F}" srcOrd="1" destOrd="0" presId="urn:microsoft.com/office/officeart/2005/8/layout/hierarchy1"/>
    <dgm:cxn modelId="{BCFB4136-6583-4AB2-9499-ED910D7BB50A}" type="presParOf" srcId="{30B3BF9F-C7F4-47DD-AFC6-517E76C1872B}" destId="{881BEEEF-D4F8-4169-9165-6A1CF2FAA431}" srcOrd="1" destOrd="0" presId="urn:microsoft.com/office/officeart/2005/8/layout/hierarchy1"/>
    <dgm:cxn modelId="{1D801084-7624-402F-8E81-FA243B939AC1}" type="presParOf" srcId="{881BEEEF-D4F8-4169-9165-6A1CF2FAA431}" destId="{E5CE1888-A510-4992-9C11-CE0A800AEBFD}" srcOrd="0" destOrd="0" presId="urn:microsoft.com/office/officeart/2005/8/layout/hierarchy1"/>
    <dgm:cxn modelId="{8E5184BD-B086-447A-805B-E62BF567D264}" type="presParOf" srcId="{881BEEEF-D4F8-4169-9165-6A1CF2FAA431}" destId="{8F9E0045-7F26-4DFE-9349-3996772B0EBD}" srcOrd="1" destOrd="0" presId="urn:microsoft.com/office/officeart/2005/8/layout/hierarchy1"/>
    <dgm:cxn modelId="{1618143F-3BBD-4DC1-937C-ADEB983B9FCC}" type="presParOf" srcId="{8F9E0045-7F26-4DFE-9349-3996772B0EBD}" destId="{60A72BC8-BF10-4966-9260-F2C37A4B8E0A}" srcOrd="0" destOrd="0" presId="urn:microsoft.com/office/officeart/2005/8/layout/hierarchy1"/>
    <dgm:cxn modelId="{07A655E0-795D-45F4-8816-1A430C26DEEE}" type="presParOf" srcId="{60A72BC8-BF10-4966-9260-F2C37A4B8E0A}" destId="{B7F7BB07-E36D-40B4-8470-9AEDE1F5F88B}" srcOrd="0" destOrd="0" presId="urn:microsoft.com/office/officeart/2005/8/layout/hierarchy1"/>
    <dgm:cxn modelId="{2E50C624-1CDC-4227-A794-5FAFB0164E98}" type="presParOf" srcId="{60A72BC8-BF10-4966-9260-F2C37A4B8E0A}" destId="{E4578462-DDCF-42B9-A014-6BFC5BE34798}" srcOrd="1" destOrd="0" presId="urn:microsoft.com/office/officeart/2005/8/layout/hierarchy1"/>
    <dgm:cxn modelId="{1AE0FD71-829F-4C87-BB41-AE58C5903670}" type="presParOf" srcId="{8F9E0045-7F26-4DFE-9349-3996772B0EBD}" destId="{9C97EACA-C2A4-4825-87C6-DC4C4F7F6CBC}" srcOrd="1" destOrd="0" presId="urn:microsoft.com/office/officeart/2005/8/layout/hierarchy1"/>
    <dgm:cxn modelId="{AB97817A-6824-4603-AAB2-6DB84B20A128}" type="presParOf" srcId="{881BEEEF-D4F8-4169-9165-6A1CF2FAA431}" destId="{BB0DF41D-3470-4595-84C7-6CFA9F17C890}" srcOrd="2" destOrd="0" presId="urn:microsoft.com/office/officeart/2005/8/layout/hierarchy1"/>
    <dgm:cxn modelId="{C7C869B6-D71F-4FED-9318-D4CBEBF3FB7D}" type="presParOf" srcId="{881BEEEF-D4F8-4169-9165-6A1CF2FAA431}" destId="{6B8D192D-6EDE-49ED-A69D-304A46CF79F2}" srcOrd="3" destOrd="0" presId="urn:microsoft.com/office/officeart/2005/8/layout/hierarchy1"/>
    <dgm:cxn modelId="{A2AF7648-72C7-401E-92BB-A1EFF24B6560}" type="presParOf" srcId="{6B8D192D-6EDE-49ED-A69D-304A46CF79F2}" destId="{798CA026-EBB1-4338-B0AE-0D0B23C7E312}" srcOrd="0" destOrd="0" presId="urn:microsoft.com/office/officeart/2005/8/layout/hierarchy1"/>
    <dgm:cxn modelId="{B06165AF-E4C5-46C7-9295-5DA25A8740B7}" type="presParOf" srcId="{798CA026-EBB1-4338-B0AE-0D0B23C7E312}" destId="{CDDAFFE5-C179-451D-96FD-3157A0A45BCE}" srcOrd="0" destOrd="0" presId="urn:microsoft.com/office/officeart/2005/8/layout/hierarchy1"/>
    <dgm:cxn modelId="{DBD54173-D289-416B-BCC7-25C14FEE01E8}" type="presParOf" srcId="{798CA026-EBB1-4338-B0AE-0D0B23C7E312}" destId="{07F4DF67-6853-4A80-9436-B2BBF7EB9A2B}" srcOrd="1" destOrd="0" presId="urn:microsoft.com/office/officeart/2005/8/layout/hierarchy1"/>
    <dgm:cxn modelId="{55B66BAA-5A8F-45D8-9248-78F78D0EB77E}" type="presParOf" srcId="{6B8D192D-6EDE-49ED-A69D-304A46CF79F2}" destId="{CB9A94BE-F738-4707-9991-BD832173E5F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80A15C-0416-4CB7-8EF6-3D36F1BDE6D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it-IT"/>
        </a:p>
      </dgm:t>
    </dgm:pt>
    <dgm:pt modelId="{01408DF8-1523-488B-B7E1-8C2557C15D8F}">
      <dgm:prSet phldrT="[Testo]"/>
      <dgm:spPr>
        <a:solidFill>
          <a:schemeClr val="accent2"/>
        </a:solidFill>
      </dgm:spPr>
      <dgm:t>
        <a:bodyPr/>
        <a:lstStyle/>
        <a:p>
          <a:r>
            <a:rPr lang="it-IT" b="1" dirty="0" smtClean="0"/>
            <a:t>Educazione, informazione, pratiche commerciali, pubblicità</a:t>
          </a:r>
          <a:endParaRPr lang="it-IT" b="1" dirty="0"/>
        </a:p>
      </dgm:t>
    </dgm:pt>
    <dgm:pt modelId="{78357DC8-617B-4038-BA0E-0E2C1059A796}" type="parTrans" cxnId="{B12105B8-BC58-4434-B57F-11CD99D6E2FF}">
      <dgm:prSet/>
      <dgm:spPr/>
      <dgm:t>
        <a:bodyPr/>
        <a:lstStyle/>
        <a:p>
          <a:endParaRPr lang="it-IT"/>
        </a:p>
      </dgm:t>
    </dgm:pt>
    <dgm:pt modelId="{8C201A81-91B2-4929-9B66-32166BC3162A}" type="sibTrans" cxnId="{B12105B8-BC58-4434-B57F-11CD99D6E2FF}">
      <dgm:prSet/>
      <dgm:spPr/>
      <dgm:t>
        <a:bodyPr/>
        <a:lstStyle/>
        <a:p>
          <a:endParaRPr lang="it-IT"/>
        </a:p>
      </dgm:t>
    </dgm:pt>
    <dgm:pt modelId="{F753587E-EB53-4F5F-8DD3-D747BBDD9935}">
      <dgm:prSet phldrT="[Testo]"/>
      <dgm:spPr>
        <a:solidFill>
          <a:schemeClr val="accent2"/>
        </a:solidFill>
      </dgm:spPr>
      <dgm:t>
        <a:bodyPr/>
        <a:lstStyle/>
        <a:p>
          <a:r>
            <a:rPr lang="it-IT" b="1" dirty="0" smtClean="0"/>
            <a:t>Garanzia legale di conformità e garanzie commerciali per i beni di consumo</a:t>
          </a:r>
          <a:endParaRPr lang="it-IT" b="1" dirty="0"/>
        </a:p>
      </dgm:t>
    </dgm:pt>
    <dgm:pt modelId="{3D45E629-EFB9-4035-A8BD-9D06D7DA65FD}" type="parTrans" cxnId="{35E29258-597B-4B92-A910-BFA5893826C6}">
      <dgm:prSet/>
      <dgm:spPr/>
      <dgm:t>
        <a:bodyPr/>
        <a:lstStyle/>
        <a:p>
          <a:endParaRPr lang="it-IT"/>
        </a:p>
      </dgm:t>
    </dgm:pt>
    <dgm:pt modelId="{D259B549-C533-489D-BAAB-F7149BEAAC7D}" type="sibTrans" cxnId="{35E29258-597B-4B92-A910-BFA5893826C6}">
      <dgm:prSet/>
      <dgm:spPr/>
      <dgm:t>
        <a:bodyPr/>
        <a:lstStyle/>
        <a:p>
          <a:endParaRPr lang="it-IT"/>
        </a:p>
      </dgm:t>
    </dgm:pt>
    <dgm:pt modelId="{393BA00B-C756-4098-84A0-9A6028079F84}">
      <dgm:prSet phldrT="[Testo]"/>
      <dgm:spPr>
        <a:solidFill>
          <a:schemeClr val="accent2"/>
        </a:solidFill>
      </dgm:spPr>
      <dgm:t>
        <a:bodyPr/>
        <a:lstStyle/>
        <a:p>
          <a:r>
            <a:rPr lang="it-IT" b="1" dirty="0" smtClean="0"/>
            <a:t>Responsabilità per danno di prodotti difettosi</a:t>
          </a:r>
          <a:endParaRPr lang="it-IT" b="1" dirty="0"/>
        </a:p>
      </dgm:t>
    </dgm:pt>
    <dgm:pt modelId="{BA5E4E3B-090C-4E28-8D50-3C3D2B337EEE}" type="parTrans" cxnId="{810145FC-41A5-4320-BD39-436AF0AD133B}">
      <dgm:prSet/>
      <dgm:spPr/>
      <dgm:t>
        <a:bodyPr/>
        <a:lstStyle/>
        <a:p>
          <a:endParaRPr lang="it-IT"/>
        </a:p>
      </dgm:t>
    </dgm:pt>
    <dgm:pt modelId="{11578F1A-1206-4AED-9FC1-317B63BB3299}" type="sibTrans" cxnId="{810145FC-41A5-4320-BD39-436AF0AD133B}">
      <dgm:prSet/>
      <dgm:spPr/>
      <dgm:t>
        <a:bodyPr/>
        <a:lstStyle/>
        <a:p>
          <a:endParaRPr lang="it-IT"/>
        </a:p>
      </dgm:t>
    </dgm:pt>
    <dgm:pt modelId="{AC863F7C-3BC8-4D7C-A8C7-6C8A4BD130D2}">
      <dgm:prSet phldrT="[Testo]"/>
      <dgm:spPr>
        <a:solidFill>
          <a:schemeClr val="accent2"/>
        </a:solidFill>
      </dgm:spPr>
      <dgm:t>
        <a:bodyPr/>
        <a:lstStyle/>
        <a:p>
          <a:r>
            <a:rPr lang="it-IT" b="1" dirty="0" smtClean="0"/>
            <a:t>Servizi turistici</a:t>
          </a:r>
          <a:endParaRPr lang="it-IT" b="1" dirty="0"/>
        </a:p>
      </dgm:t>
    </dgm:pt>
    <dgm:pt modelId="{22A6C67D-9D43-467A-9F2D-F0EED661FB6C}" type="parTrans" cxnId="{19318CC5-D354-4B7C-BDE0-8B3FF6BD05F0}">
      <dgm:prSet/>
      <dgm:spPr/>
      <dgm:t>
        <a:bodyPr/>
        <a:lstStyle/>
        <a:p>
          <a:endParaRPr lang="it-IT"/>
        </a:p>
      </dgm:t>
    </dgm:pt>
    <dgm:pt modelId="{D437BC3B-FD45-4D56-A873-8BA32C4CCE82}" type="sibTrans" cxnId="{19318CC5-D354-4B7C-BDE0-8B3FF6BD05F0}">
      <dgm:prSet/>
      <dgm:spPr/>
      <dgm:t>
        <a:bodyPr/>
        <a:lstStyle/>
        <a:p>
          <a:endParaRPr lang="it-IT"/>
        </a:p>
      </dgm:t>
    </dgm:pt>
    <dgm:pt modelId="{CEDBAED1-B576-41CA-BDF4-DADADD4C2DBE}">
      <dgm:prSet custT="1"/>
      <dgm:spPr>
        <a:solidFill>
          <a:schemeClr val="accent2"/>
        </a:solidFill>
      </dgm:spPr>
      <dgm:t>
        <a:bodyPr/>
        <a:lstStyle/>
        <a:p>
          <a:r>
            <a:rPr lang="it-IT" sz="1100" b="1" dirty="0" smtClean="0"/>
            <a:t>Rapporti di consumo: contratti in generale, esercizio dell’attività commerciale, credito al consumo, contratti negoziati fuori dai locali commerciali, contratti a distanza, diritto di recesso, commercializzazione a distanza di prodotti finanziari</a:t>
          </a:r>
          <a:endParaRPr lang="it-IT" sz="1100" b="1" dirty="0"/>
        </a:p>
      </dgm:t>
    </dgm:pt>
    <dgm:pt modelId="{0F814920-A2C9-4514-B1CF-35D3177F052F}" type="parTrans" cxnId="{BBD62EFF-067D-47CB-83A9-CB57FF84FC02}">
      <dgm:prSet/>
      <dgm:spPr/>
      <dgm:t>
        <a:bodyPr/>
        <a:lstStyle/>
        <a:p>
          <a:endParaRPr lang="it-IT"/>
        </a:p>
      </dgm:t>
    </dgm:pt>
    <dgm:pt modelId="{8DE93D61-D754-427E-A4BA-3A5BBA2AE015}" type="sibTrans" cxnId="{BBD62EFF-067D-47CB-83A9-CB57FF84FC02}">
      <dgm:prSet/>
      <dgm:spPr/>
      <dgm:t>
        <a:bodyPr/>
        <a:lstStyle/>
        <a:p>
          <a:endParaRPr lang="it-IT"/>
        </a:p>
      </dgm:t>
    </dgm:pt>
    <dgm:pt modelId="{FAE49489-6D1F-4BB6-B618-4D05D373D7CE}" type="pres">
      <dgm:prSet presAssocID="{D680A15C-0416-4CB7-8EF6-3D36F1BDE6D0}" presName="cycle" presStyleCnt="0">
        <dgm:presLayoutVars>
          <dgm:dir/>
          <dgm:resizeHandles val="exact"/>
        </dgm:presLayoutVars>
      </dgm:prSet>
      <dgm:spPr/>
      <dgm:t>
        <a:bodyPr/>
        <a:lstStyle/>
        <a:p>
          <a:endParaRPr lang="it-IT"/>
        </a:p>
      </dgm:t>
    </dgm:pt>
    <dgm:pt modelId="{34CBA5FF-844F-4510-BF21-12B4FC56F4B4}" type="pres">
      <dgm:prSet presAssocID="{01408DF8-1523-488B-B7E1-8C2557C15D8F}" presName="node" presStyleLbl="node1" presStyleIdx="0" presStyleCnt="5" custScaleX="118257" custScaleY="113933">
        <dgm:presLayoutVars>
          <dgm:bulletEnabled val="1"/>
        </dgm:presLayoutVars>
      </dgm:prSet>
      <dgm:spPr/>
      <dgm:t>
        <a:bodyPr/>
        <a:lstStyle/>
        <a:p>
          <a:endParaRPr lang="it-IT"/>
        </a:p>
      </dgm:t>
    </dgm:pt>
    <dgm:pt modelId="{A6840CE4-A838-4F78-A7D3-94DBB1B71822}" type="pres">
      <dgm:prSet presAssocID="{01408DF8-1523-488B-B7E1-8C2557C15D8F}" presName="spNode" presStyleCnt="0"/>
      <dgm:spPr/>
    </dgm:pt>
    <dgm:pt modelId="{27596643-5C4F-4F3F-9F2A-4641A931EFBF}" type="pres">
      <dgm:prSet presAssocID="{8C201A81-91B2-4929-9B66-32166BC3162A}" presName="sibTrans" presStyleLbl="sibTrans1D1" presStyleIdx="0" presStyleCnt="5"/>
      <dgm:spPr/>
      <dgm:t>
        <a:bodyPr/>
        <a:lstStyle/>
        <a:p>
          <a:endParaRPr lang="it-IT"/>
        </a:p>
      </dgm:t>
    </dgm:pt>
    <dgm:pt modelId="{D51A9D38-8EC3-428A-8A16-93B7A1178039}" type="pres">
      <dgm:prSet presAssocID="{CEDBAED1-B576-41CA-BDF4-DADADD4C2DBE}" presName="node" presStyleLbl="node1" presStyleIdx="1" presStyleCnt="5" custScaleX="180531" custScaleY="172769" custRadScaleRad="111469" custRadScaleInc="33685">
        <dgm:presLayoutVars>
          <dgm:bulletEnabled val="1"/>
        </dgm:presLayoutVars>
      </dgm:prSet>
      <dgm:spPr/>
      <dgm:t>
        <a:bodyPr/>
        <a:lstStyle/>
        <a:p>
          <a:endParaRPr lang="it-IT"/>
        </a:p>
      </dgm:t>
    </dgm:pt>
    <dgm:pt modelId="{97689870-25EA-4338-BB6E-64E3574A1F61}" type="pres">
      <dgm:prSet presAssocID="{CEDBAED1-B576-41CA-BDF4-DADADD4C2DBE}" presName="spNode" presStyleCnt="0"/>
      <dgm:spPr/>
    </dgm:pt>
    <dgm:pt modelId="{A58C763B-E450-4E59-B9FC-4894EF4B1B71}" type="pres">
      <dgm:prSet presAssocID="{8DE93D61-D754-427E-A4BA-3A5BBA2AE015}" presName="sibTrans" presStyleLbl="sibTrans1D1" presStyleIdx="1" presStyleCnt="5"/>
      <dgm:spPr/>
      <dgm:t>
        <a:bodyPr/>
        <a:lstStyle/>
        <a:p>
          <a:endParaRPr lang="it-IT"/>
        </a:p>
      </dgm:t>
    </dgm:pt>
    <dgm:pt modelId="{7D8F95AD-80AC-43FE-87C0-1AB79C30F1C0}" type="pres">
      <dgm:prSet presAssocID="{F753587E-EB53-4F5F-8DD3-D747BBDD9935}" presName="node" presStyleLbl="node1" presStyleIdx="2" presStyleCnt="5">
        <dgm:presLayoutVars>
          <dgm:bulletEnabled val="1"/>
        </dgm:presLayoutVars>
      </dgm:prSet>
      <dgm:spPr/>
      <dgm:t>
        <a:bodyPr/>
        <a:lstStyle/>
        <a:p>
          <a:endParaRPr lang="it-IT"/>
        </a:p>
      </dgm:t>
    </dgm:pt>
    <dgm:pt modelId="{0A877478-A318-49D8-A8EB-35838488342B}" type="pres">
      <dgm:prSet presAssocID="{F753587E-EB53-4F5F-8DD3-D747BBDD9935}" presName="spNode" presStyleCnt="0"/>
      <dgm:spPr/>
    </dgm:pt>
    <dgm:pt modelId="{B38427A5-9340-401C-AD06-16A60A4B6804}" type="pres">
      <dgm:prSet presAssocID="{D259B549-C533-489D-BAAB-F7149BEAAC7D}" presName="sibTrans" presStyleLbl="sibTrans1D1" presStyleIdx="2" presStyleCnt="5"/>
      <dgm:spPr/>
      <dgm:t>
        <a:bodyPr/>
        <a:lstStyle/>
        <a:p>
          <a:endParaRPr lang="it-IT"/>
        </a:p>
      </dgm:t>
    </dgm:pt>
    <dgm:pt modelId="{53B81333-E3FB-484C-ABAA-0833D6387D9C}" type="pres">
      <dgm:prSet presAssocID="{393BA00B-C756-4098-84A0-9A6028079F84}" presName="node" presStyleLbl="node1" presStyleIdx="3" presStyleCnt="5">
        <dgm:presLayoutVars>
          <dgm:bulletEnabled val="1"/>
        </dgm:presLayoutVars>
      </dgm:prSet>
      <dgm:spPr/>
      <dgm:t>
        <a:bodyPr/>
        <a:lstStyle/>
        <a:p>
          <a:endParaRPr lang="it-IT"/>
        </a:p>
      </dgm:t>
    </dgm:pt>
    <dgm:pt modelId="{7C51F082-4A96-48D0-BE4A-A65592252FBA}" type="pres">
      <dgm:prSet presAssocID="{393BA00B-C756-4098-84A0-9A6028079F84}" presName="spNode" presStyleCnt="0"/>
      <dgm:spPr/>
    </dgm:pt>
    <dgm:pt modelId="{2E7D4F3F-38A5-4C74-A8AD-D677CEE5B8C3}" type="pres">
      <dgm:prSet presAssocID="{11578F1A-1206-4AED-9FC1-317B63BB3299}" presName="sibTrans" presStyleLbl="sibTrans1D1" presStyleIdx="3" presStyleCnt="5"/>
      <dgm:spPr/>
      <dgm:t>
        <a:bodyPr/>
        <a:lstStyle/>
        <a:p>
          <a:endParaRPr lang="it-IT"/>
        </a:p>
      </dgm:t>
    </dgm:pt>
    <dgm:pt modelId="{9427DF99-62E0-4E5B-9247-9F203E7B1C27}" type="pres">
      <dgm:prSet presAssocID="{AC863F7C-3BC8-4D7C-A8C7-6C8A4BD130D2}" presName="node" presStyleLbl="node1" presStyleIdx="4" presStyleCnt="5" custScaleX="137418" custScaleY="119727" custRadScaleRad="97932" custRadScaleInc="-33116">
        <dgm:presLayoutVars>
          <dgm:bulletEnabled val="1"/>
        </dgm:presLayoutVars>
      </dgm:prSet>
      <dgm:spPr/>
      <dgm:t>
        <a:bodyPr/>
        <a:lstStyle/>
        <a:p>
          <a:endParaRPr lang="it-IT"/>
        </a:p>
      </dgm:t>
    </dgm:pt>
    <dgm:pt modelId="{92A3A7EF-E0B9-4D37-BD17-B278FFB470CB}" type="pres">
      <dgm:prSet presAssocID="{AC863F7C-3BC8-4D7C-A8C7-6C8A4BD130D2}" presName="spNode" presStyleCnt="0"/>
      <dgm:spPr/>
    </dgm:pt>
    <dgm:pt modelId="{7014DE14-B8EA-4F50-9EB8-594CD1CDD521}" type="pres">
      <dgm:prSet presAssocID="{D437BC3B-FD45-4D56-A873-8BA32C4CCE82}" presName="sibTrans" presStyleLbl="sibTrans1D1" presStyleIdx="4" presStyleCnt="5"/>
      <dgm:spPr/>
      <dgm:t>
        <a:bodyPr/>
        <a:lstStyle/>
        <a:p>
          <a:endParaRPr lang="it-IT"/>
        </a:p>
      </dgm:t>
    </dgm:pt>
  </dgm:ptLst>
  <dgm:cxnLst>
    <dgm:cxn modelId="{19E0534A-4BDA-4C31-B7AC-D836A943DB0D}" type="presOf" srcId="{393BA00B-C756-4098-84A0-9A6028079F84}" destId="{53B81333-E3FB-484C-ABAA-0833D6387D9C}" srcOrd="0" destOrd="0" presId="urn:microsoft.com/office/officeart/2005/8/layout/cycle6"/>
    <dgm:cxn modelId="{B12105B8-BC58-4434-B57F-11CD99D6E2FF}" srcId="{D680A15C-0416-4CB7-8EF6-3D36F1BDE6D0}" destId="{01408DF8-1523-488B-B7E1-8C2557C15D8F}" srcOrd="0" destOrd="0" parTransId="{78357DC8-617B-4038-BA0E-0E2C1059A796}" sibTransId="{8C201A81-91B2-4929-9B66-32166BC3162A}"/>
    <dgm:cxn modelId="{684CDA46-D188-4DEA-A126-408FAFF577FC}" type="presOf" srcId="{CEDBAED1-B576-41CA-BDF4-DADADD4C2DBE}" destId="{D51A9D38-8EC3-428A-8A16-93B7A1178039}" srcOrd="0" destOrd="0" presId="urn:microsoft.com/office/officeart/2005/8/layout/cycle6"/>
    <dgm:cxn modelId="{083595CB-4653-4F10-A76C-483EA1D88438}" type="presOf" srcId="{01408DF8-1523-488B-B7E1-8C2557C15D8F}" destId="{34CBA5FF-844F-4510-BF21-12B4FC56F4B4}" srcOrd="0" destOrd="0" presId="urn:microsoft.com/office/officeart/2005/8/layout/cycle6"/>
    <dgm:cxn modelId="{EFED218B-6F77-45E6-BBA4-E36B084BD002}" type="presOf" srcId="{11578F1A-1206-4AED-9FC1-317B63BB3299}" destId="{2E7D4F3F-38A5-4C74-A8AD-D677CEE5B8C3}" srcOrd="0" destOrd="0" presId="urn:microsoft.com/office/officeart/2005/8/layout/cycle6"/>
    <dgm:cxn modelId="{22A1D16A-6FE2-4FBE-8D9F-82F4C7C69D1F}" type="presOf" srcId="{8C201A81-91B2-4929-9B66-32166BC3162A}" destId="{27596643-5C4F-4F3F-9F2A-4641A931EFBF}" srcOrd="0" destOrd="0" presId="urn:microsoft.com/office/officeart/2005/8/layout/cycle6"/>
    <dgm:cxn modelId="{35E29258-597B-4B92-A910-BFA5893826C6}" srcId="{D680A15C-0416-4CB7-8EF6-3D36F1BDE6D0}" destId="{F753587E-EB53-4F5F-8DD3-D747BBDD9935}" srcOrd="2" destOrd="0" parTransId="{3D45E629-EFB9-4035-A8BD-9D06D7DA65FD}" sibTransId="{D259B549-C533-489D-BAAB-F7149BEAAC7D}"/>
    <dgm:cxn modelId="{96942669-8BC8-4B95-90EA-598007A2E3BB}" type="presOf" srcId="{8DE93D61-D754-427E-A4BA-3A5BBA2AE015}" destId="{A58C763B-E450-4E59-B9FC-4894EF4B1B71}" srcOrd="0" destOrd="0" presId="urn:microsoft.com/office/officeart/2005/8/layout/cycle6"/>
    <dgm:cxn modelId="{DF67A8BE-D1C0-4128-9A72-C39B1EF479F1}" type="presOf" srcId="{D437BC3B-FD45-4D56-A873-8BA32C4CCE82}" destId="{7014DE14-B8EA-4F50-9EB8-594CD1CDD521}" srcOrd="0" destOrd="0" presId="urn:microsoft.com/office/officeart/2005/8/layout/cycle6"/>
    <dgm:cxn modelId="{810145FC-41A5-4320-BD39-436AF0AD133B}" srcId="{D680A15C-0416-4CB7-8EF6-3D36F1BDE6D0}" destId="{393BA00B-C756-4098-84A0-9A6028079F84}" srcOrd="3" destOrd="0" parTransId="{BA5E4E3B-090C-4E28-8D50-3C3D2B337EEE}" sibTransId="{11578F1A-1206-4AED-9FC1-317B63BB3299}"/>
    <dgm:cxn modelId="{B8C37CF8-E07D-408F-A7FB-C1BFAD267F15}" type="presOf" srcId="{AC863F7C-3BC8-4D7C-A8C7-6C8A4BD130D2}" destId="{9427DF99-62E0-4E5B-9247-9F203E7B1C27}" srcOrd="0" destOrd="0" presId="urn:microsoft.com/office/officeart/2005/8/layout/cycle6"/>
    <dgm:cxn modelId="{A29E2605-8836-4C7A-883D-72839EAF0A5B}" type="presOf" srcId="{D259B549-C533-489D-BAAB-F7149BEAAC7D}" destId="{B38427A5-9340-401C-AD06-16A60A4B6804}" srcOrd="0" destOrd="0" presId="urn:microsoft.com/office/officeart/2005/8/layout/cycle6"/>
    <dgm:cxn modelId="{BBD62EFF-067D-47CB-83A9-CB57FF84FC02}" srcId="{D680A15C-0416-4CB7-8EF6-3D36F1BDE6D0}" destId="{CEDBAED1-B576-41CA-BDF4-DADADD4C2DBE}" srcOrd="1" destOrd="0" parTransId="{0F814920-A2C9-4514-B1CF-35D3177F052F}" sibTransId="{8DE93D61-D754-427E-A4BA-3A5BBA2AE015}"/>
    <dgm:cxn modelId="{62FEA22F-0F33-4DCA-9227-D8FA5504B1CA}" type="presOf" srcId="{F753587E-EB53-4F5F-8DD3-D747BBDD9935}" destId="{7D8F95AD-80AC-43FE-87C0-1AB79C30F1C0}" srcOrd="0" destOrd="0" presId="urn:microsoft.com/office/officeart/2005/8/layout/cycle6"/>
    <dgm:cxn modelId="{190B66E6-6CBA-4BE3-AFDC-F0AAA792437D}" type="presOf" srcId="{D680A15C-0416-4CB7-8EF6-3D36F1BDE6D0}" destId="{FAE49489-6D1F-4BB6-B618-4D05D373D7CE}" srcOrd="0" destOrd="0" presId="urn:microsoft.com/office/officeart/2005/8/layout/cycle6"/>
    <dgm:cxn modelId="{19318CC5-D354-4B7C-BDE0-8B3FF6BD05F0}" srcId="{D680A15C-0416-4CB7-8EF6-3D36F1BDE6D0}" destId="{AC863F7C-3BC8-4D7C-A8C7-6C8A4BD130D2}" srcOrd="4" destOrd="0" parTransId="{22A6C67D-9D43-467A-9F2D-F0EED661FB6C}" sibTransId="{D437BC3B-FD45-4D56-A873-8BA32C4CCE82}"/>
    <dgm:cxn modelId="{4CD5C4B5-C04A-400E-94C5-AB38AA9BA049}" type="presParOf" srcId="{FAE49489-6D1F-4BB6-B618-4D05D373D7CE}" destId="{34CBA5FF-844F-4510-BF21-12B4FC56F4B4}" srcOrd="0" destOrd="0" presId="urn:microsoft.com/office/officeart/2005/8/layout/cycle6"/>
    <dgm:cxn modelId="{BE626C90-095A-4964-8777-EFC3E6071EA1}" type="presParOf" srcId="{FAE49489-6D1F-4BB6-B618-4D05D373D7CE}" destId="{A6840CE4-A838-4F78-A7D3-94DBB1B71822}" srcOrd="1" destOrd="0" presId="urn:microsoft.com/office/officeart/2005/8/layout/cycle6"/>
    <dgm:cxn modelId="{E551293E-0E2F-43A6-AE14-298A7F21A364}" type="presParOf" srcId="{FAE49489-6D1F-4BB6-B618-4D05D373D7CE}" destId="{27596643-5C4F-4F3F-9F2A-4641A931EFBF}" srcOrd="2" destOrd="0" presId="urn:microsoft.com/office/officeart/2005/8/layout/cycle6"/>
    <dgm:cxn modelId="{0D871383-130D-4A39-96B1-27B0AF3A8B10}" type="presParOf" srcId="{FAE49489-6D1F-4BB6-B618-4D05D373D7CE}" destId="{D51A9D38-8EC3-428A-8A16-93B7A1178039}" srcOrd="3" destOrd="0" presId="urn:microsoft.com/office/officeart/2005/8/layout/cycle6"/>
    <dgm:cxn modelId="{FCBC3596-832C-45EA-8857-658D2DD1BE82}" type="presParOf" srcId="{FAE49489-6D1F-4BB6-B618-4D05D373D7CE}" destId="{97689870-25EA-4338-BB6E-64E3574A1F61}" srcOrd="4" destOrd="0" presId="urn:microsoft.com/office/officeart/2005/8/layout/cycle6"/>
    <dgm:cxn modelId="{E73CA855-CF97-45B8-B346-2A8A01B9D773}" type="presParOf" srcId="{FAE49489-6D1F-4BB6-B618-4D05D373D7CE}" destId="{A58C763B-E450-4E59-B9FC-4894EF4B1B71}" srcOrd="5" destOrd="0" presId="urn:microsoft.com/office/officeart/2005/8/layout/cycle6"/>
    <dgm:cxn modelId="{1E6A801C-CB34-4174-BA23-79DDF8959D4E}" type="presParOf" srcId="{FAE49489-6D1F-4BB6-B618-4D05D373D7CE}" destId="{7D8F95AD-80AC-43FE-87C0-1AB79C30F1C0}" srcOrd="6" destOrd="0" presId="urn:microsoft.com/office/officeart/2005/8/layout/cycle6"/>
    <dgm:cxn modelId="{E5BD1712-6DD9-4A18-84C2-737089A2B6C2}" type="presParOf" srcId="{FAE49489-6D1F-4BB6-B618-4D05D373D7CE}" destId="{0A877478-A318-49D8-A8EB-35838488342B}" srcOrd="7" destOrd="0" presId="urn:microsoft.com/office/officeart/2005/8/layout/cycle6"/>
    <dgm:cxn modelId="{CD4DACE1-33FB-40F7-A8DC-C8CD3F186379}" type="presParOf" srcId="{FAE49489-6D1F-4BB6-B618-4D05D373D7CE}" destId="{B38427A5-9340-401C-AD06-16A60A4B6804}" srcOrd="8" destOrd="0" presId="urn:microsoft.com/office/officeart/2005/8/layout/cycle6"/>
    <dgm:cxn modelId="{CC5C1005-9DBD-47FD-AD60-4360503DA34E}" type="presParOf" srcId="{FAE49489-6D1F-4BB6-B618-4D05D373D7CE}" destId="{53B81333-E3FB-484C-ABAA-0833D6387D9C}" srcOrd="9" destOrd="0" presId="urn:microsoft.com/office/officeart/2005/8/layout/cycle6"/>
    <dgm:cxn modelId="{E2798EB7-7D48-46D1-BC8C-862DF34FF823}" type="presParOf" srcId="{FAE49489-6D1F-4BB6-B618-4D05D373D7CE}" destId="{7C51F082-4A96-48D0-BE4A-A65592252FBA}" srcOrd="10" destOrd="0" presId="urn:microsoft.com/office/officeart/2005/8/layout/cycle6"/>
    <dgm:cxn modelId="{7193E60C-2FA7-4FDA-9101-E0AAA360FF4C}" type="presParOf" srcId="{FAE49489-6D1F-4BB6-B618-4D05D373D7CE}" destId="{2E7D4F3F-38A5-4C74-A8AD-D677CEE5B8C3}" srcOrd="11" destOrd="0" presId="urn:microsoft.com/office/officeart/2005/8/layout/cycle6"/>
    <dgm:cxn modelId="{507753CC-97BA-4F8A-8211-2A7DA5C11F90}" type="presParOf" srcId="{FAE49489-6D1F-4BB6-B618-4D05D373D7CE}" destId="{9427DF99-62E0-4E5B-9247-9F203E7B1C27}" srcOrd="12" destOrd="0" presId="urn:microsoft.com/office/officeart/2005/8/layout/cycle6"/>
    <dgm:cxn modelId="{4C30FE37-51F0-4570-B9B0-DDC32B82E820}" type="presParOf" srcId="{FAE49489-6D1F-4BB6-B618-4D05D373D7CE}" destId="{92A3A7EF-E0B9-4D37-BD17-B278FFB470CB}" srcOrd="13" destOrd="0" presId="urn:microsoft.com/office/officeart/2005/8/layout/cycle6"/>
    <dgm:cxn modelId="{DE9C3C46-8098-443C-92A9-A5B7CBAC2785}" type="presParOf" srcId="{FAE49489-6D1F-4BB6-B618-4D05D373D7CE}" destId="{7014DE14-B8EA-4F50-9EB8-594CD1CDD52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85919D-FDD4-45C1-91AB-67946B495029}" type="doc">
      <dgm:prSet loTypeId="urn:microsoft.com/office/officeart/2005/8/layout/pyramid2" loCatId="pyramid" qsTypeId="urn:microsoft.com/office/officeart/2005/8/quickstyle/simple1" qsCatId="simple" csTypeId="urn:microsoft.com/office/officeart/2005/8/colors/accent1_2" csCatId="accent1" phldr="1"/>
      <dgm:spPr/>
    </dgm:pt>
    <dgm:pt modelId="{2DA26148-4A44-4E7C-A9AE-F5DFC26F7DDA}">
      <dgm:prSet phldrT="[Testo]" custT="1"/>
      <dgm:spPr/>
      <dgm:t>
        <a:bodyPr/>
        <a:lstStyle/>
        <a:p>
          <a:r>
            <a:rPr lang="it-IT" sz="2400" b="1" dirty="0" smtClean="0">
              <a:solidFill>
                <a:srgbClr val="C00000"/>
              </a:solidFill>
              <a:latin typeface="Garamond" panose="02020404030301010803" pitchFamily="18" charset="0"/>
            </a:rPr>
            <a:t>Ipoteca e le altre procedure esecutive</a:t>
          </a:r>
          <a:endParaRPr lang="it-IT" sz="2400" b="1" dirty="0">
            <a:solidFill>
              <a:srgbClr val="C00000"/>
            </a:solidFill>
            <a:latin typeface="Garamond" panose="02020404030301010803" pitchFamily="18" charset="0"/>
          </a:endParaRPr>
        </a:p>
      </dgm:t>
    </dgm:pt>
    <dgm:pt modelId="{67582632-9182-49CF-92CB-21613A3CCD96}" type="parTrans" cxnId="{5ACF9F7D-DBF7-4B54-8D1C-7FEE700B8CC8}">
      <dgm:prSet/>
      <dgm:spPr/>
      <dgm:t>
        <a:bodyPr/>
        <a:lstStyle/>
        <a:p>
          <a:endParaRPr lang="it-IT"/>
        </a:p>
      </dgm:t>
    </dgm:pt>
    <dgm:pt modelId="{AC7FAFC8-A47F-41CA-9577-2CC822A578C8}" type="sibTrans" cxnId="{5ACF9F7D-DBF7-4B54-8D1C-7FEE700B8CC8}">
      <dgm:prSet/>
      <dgm:spPr/>
      <dgm:t>
        <a:bodyPr/>
        <a:lstStyle/>
        <a:p>
          <a:endParaRPr lang="it-IT"/>
        </a:p>
      </dgm:t>
    </dgm:pt>
    <dgm:pt modelId="{E8F23E92-327E-4ABF-AAE0-17000606325D}">
      <dgm:prSet phldrT="[Testo]" custT="1"/>
      <dgm:spPr/>
      <dgm:t>
        <a:bodyPr/>
        <a:lstStyle/>
        <a:p>
          <a:r>
            <a:rPr lang="it-IT" sz="2400" b="1" dirty="0" smtClean="0">
              <a:solidFill>
                <a:srgbClr val="C00000"/>
              </a:solidFill>
              <a:latin typeface="Garamond" panose="02020404030301010803" pitchFamily="18" charset="0"/>
            </a:rPr>
            <a:t>Fermo amministrativo</a:t>
          </a:r>
          <a:endParaRPr lang="it-IT" sz="2400" b="1" dirty="0">
            <a:solidFill>
              <a:srgbClr val="C00000"/>
            </a:solidFill>
            <a:latin typeface="Garamond" panose="02020404030301010803" pitchFamily="18" charset="0"/>
          </a:endParaRPr>
        </a:p>
      </dgm:t>
    </dgm:pt>
    <dgm:pt modelId="{85C7E27D-2D67-47FA-819E-E7027175AB37}" type="parTrans" cxnId="{BBC9A1FC-3B9D-4EBF-BDC6-D884DD3CC9F2}">
      <dgm:prSet/>
      <dgm:spPr/>
      <dgm:t>
        <a:bodyPr/>
        <a:lstStyle/>
        <a:p>
          <a:endParaRPr lang="it-IT"/>
        </a:p>
      </dgm:t>
    </dgm:pt>
    <dgm:pt modelId="{8DF401E8-E9B1-4FD9-B8B9-388327BFA6AC}" type="sibTrans" cxnId="{BBC9A1FC-3B9D-4EBF-BDC6-D884DD3CC9F2}">
      <dgm:prSet/>
      <dgm:spPr/>
      <dgm:t>
        <a:bodyPr/>
        <a:lstStyle/>
        <a:p>
          <a:endParaRPr lang="it-IT"/>
        </a:p>
      </dgm:t>
    </dgm:pt>
    <dgm:pt modelId="{FFCEC1F4-81E0-4EE8-9A26-DF0FC993F156}">
      <dgm:prSet phldrT="[Testo]" custT="1"/>
      <dgm:spPr/>
      <dgm:t>
        <a:bodyPr/>
        <a:lstStyle/>
        <a:p>
          <a:r>
            <a:rPr lang="it-IT" sz="2400" b="1" dirty="0" smtClean="0">
              <a:solidFill>
                <a:srgbClr val="C00000"/>
              </a:solidFill>
              <a:latin typeface="Garamond" panose="02020404030301010803" pitchFamily="18" charset="0"/>
            </a:rPr>
            <a:t>Cartella esattoriale o Intimazione di pagamento</a:t>
          </a:r>
          <a:endParaRPr lang="it-IT" sz="2400" b="1" dirty="0">
            <a:solidFill>
              <a:srgbClr val="C00000"/>
            </a:solidFill>
            <a:latin typeface="Garamond" panose="02020404030301010803" pitchFamily="18" charset="0"/>
          </a:endParaRPr>
        </a:p>
      </dgm:t>
    </dgm:pt>
    <dgm:pt modelId="{77B8B6A8-252F-405B-9CE6-9B1142A81EA6}" type="parTrans" cxnId="{BD816754-BE3F-4ADE-AEE5-2C320B7CDD7C}">
      <dgm:prSet/>
      <dgm:spPr/>
      <dgm:t>
        <a:bodyPr/>
        <a:lstStyle/>
        <a:p>
          <a:endParaRPr lang="it-IT"/>
        </a:p>
      </dgm:t>
    </dgm:pt>
    <dgm:pt modelId="{B5DBBC15-B247-408B-B689-81BF9639BDC5}" type="sibTrans" cxnId="{BD816754-BE3F-4ADE-AEE5-2C320B7CDD7C}">
      <dgm:prSet/>
      <dgm:spPr/>
      <dgm:t>
        <a:bodyPr/>
        <a:lstStyle/>
        <a:p>
          <a:endParaRPr lang="it-IT"/>
        </a:p>
      </dgm:t>
    </dgm:pt>
    <dgm:pt modelId="{FD17F2FD-C64B-409B-A741-CC9DC849B0AF}" type="pres">
      <dgm:prSet presAssocID="{9A85919D-FDD4-45C1-91AB-67946B495029}" presName="compositeShape" presStyleCnt="0">
        <dgm:presLayoutVars>
          <dgm:dir/>
          <dgm:resizeHandles/>
        </dgm:presLayoutVars>
      </dgm:prSet>
      <dgm:spPr/>
    </dgm:pt>
    <dgm:pt modelId="{ED26BF6B-42F8-4F0B-887F-D783F012DDA4}" type="pres">
      <dgm:prSet presAssocID="{9A85919D-FDD4-45C1-91AB-67946B495029}" presName="pyramid" presStyleLbl="node1" presStyleIdx="0" presStyleCnt="1" custScaleX="81951" custScaleY="79617"/>
      <dgm:spPr/>
    </dgm:pt>
    <dgm:pt modelId="{BCA270E9-4F9A-42FB-9DF1-C18927DAD9AE}" type="pres">
      <dgm:prSet presAssocID="{9A85919D-FDD4-45C1-91AB-67946B495029}" presName="theList" presStyleCnt="0"/>
      <dgm:spPr/>
    </dgm:pt>
    <dgm:pt modelId="{B864DBC8-F82C-42E0-B101-A5B0001F6868}" type="pres">
      <dgm:prSet presAssocID="{2DA26148-4A44-4E7C-A9AE-F5DFC26F7DDA}" presName="aNode" presStyleLbl="fgAcc1" presStyleIdx="0" presStyleCnt="3" custLinFactNeighborX="61" custLinFactNeighborY="33986">
        <dgm:presLayoutVars>
          <dgm:bulletEnabled val="1"/>
        </dgm:presLayoutVars>
      </dgm:prSet>
      <dgm:spPr/>
      <dgm:t>
        <a:bodyPr/>
        <a:lstStyle/>
        <a:p>
          <a:endParaRPr lang="it-IT"/>
        </a:p>
      </dgm:t>
    </dgm:pt>
    <dgm:pt modelId="{8B0A633D-BA2D-4926-8892-A1E0A3702D37}" type="pres">
      <dgm:prSet presAssocID="{2DA26148-4A44-4E7C-A9AE-F5DFC26F7DDA}" presName="aSpace" presStyleCnt="0"/>
      <dgm:spPr/>
    </dgm:pt>
    <dgm:pt modelId="{99E8A244-B7C0-4F96-AAFE-7D76A173A874}" type="pres">
      <dgm:prSet presAssocID="{E8F23E92-327E-4ABF-AAE0-17000606325D}" presName="aNode" presStyleLbl="fgAcc1" presStyleIdx="1" presStyleCnt="3" custLinFactNeighborX="61" custLinFactNeighborY="21103">
        <dgm:presLayoutVars>
          <dgm:bulletEnabled val="1"/>
        </dgm:presLayoutVars>
      </dgm:prSet>
      <dgm:spPr/>
      <dgm:t>
        <a:bodyPr/>
        <a:lstStyle/>
        <a:p>
          <a:endParaRPr lang="it-IT"/>
        </a:p>
      </dgm:t>
    </dgm:pt>
    <dgm:pt modelId="{E1BA0F74-6D6A-4ECC-95F6-F1C59694307F}" type="pres">
      <dgm:prSet presAssocID="{E8F23E92-327E-4ABF-AAE0-17000606325D}" presName="aSpace" presStyleCnt="0"/>
      <dgm:spPr/>
    </dgm:pt>
    <dgm:pt modelId="{37C90E5B-4B44-474D-BC2E-0D995DB9A242}" type="pres">
      <dgm:prSet presAssocID="{FFCEC1F4-81E0-4EE8-9A26-DF0FC993F156}" presName="aNode" presStyleLbl="fgAcc1" presStyleIdx="2" presStyleCnt="3">
        <dgm:presLayoutVars>
          <dgm:bulletEnabled val="1"/>
        </dgm:presLayoutVars>
      </dgm:prSet>
      <dgm:spPr/>
      <dgm:t>
        <a:bodyPr/>
        <a:lstStyle/>
        <a:p>
          <a:endParaRPr lang="it-IT"/>
        </a:p>
      </dgm:t>
    </dgm:pt>
    <dgm:pt modelId="{D636A76F-002F-467D-9A5B-5C021CABA34F}" type="pres">
      <dgm:prSet presAssocID="{FFCEC1F4-81E0-4EE8-9A26-DF0FC993F156}" presName="aSpace" presStyleCnt="0"/>
      <dgm:spPr/>
    </dgm:pt>
  </dgm:ptLst>
  <dgm:cxnLst>
    <dgm:cxn modelId="{BD816754-BE3F-4ADE-AEE5-2C320B7CDD7C}" srcId="{9A85919D-FDD4-45C1-91AB-67946B495029}" destId="{FFCEC1F4-81E0-4EE8-9A26-DF0FC993F156}" srcOrd="2" destOrd="0" parTransId="{77B8B6A8-252F-405B-9CE6-9B1142A81EA6}" sibTransId="{B5DBBC15-B247-408B-B689-81BF9639BDC5}"/>
    <dgm:cxn modelId="{5ACF9F7D-DBF7-4B54-8D1C-7FEE700B8CC8}" srcId="{9A85919D-FDD4-45C1-91AB-67946B495029}" destId="{2DA26148-4A44-4E7C-A9AE-F5DFC26F7DDA}" srcOrd="0" destOrd="0" parTransId="{67582632-9182-49CF-92CB-21613A3CCD96}" sibTransId="{AC7FAFC8-A47F-41CA-9577-2CC822A578C8}"/>
    <dgm:cxn modelId="{DD612E3F-AE5E-4D18-9DD3-BB834A8FC0EB}" type="presOf" srcId="{2DA26148-4A44-4E7C-A9AE-F5DFC26F7DDA}" destId="{B864DBC8-F82C-42E0-B101-A5B0001F6868}" srcOrd="0" destOrd="0" presId="urn:microsoft.com/office/officeart/2005/8/layout/pyramid2"/>
    <dgm:cxn modelId="{BBC9A1FC-3B9D-4EBF-BDC6-D884DD3CC9F2}" srcId="{9A85919D-FDD4-45C1-91AB-67946B495029}" destId="{E8F23E92-327E-4ABF-AAE0-17000606325D}" srcOrd="1" destOrd="0" parTransId="{85C7E27D-2D67-47FA-819E-E7027175AB37}" sibTransId="{8DF401E8-E9B1-4FD9-B8B9-388327BFA6AC}"/>
    <dgm:cxn modelId="{5F1E4B05-CF2E-4CBD-97B0-4F19FF5CC9C7}" type="presOf" srcId="{E8F23E92-327E-4ABF-AAE0-17000606325D}" destId="{99E8A244-B7C0-4F96-AAFE-7D76A173A874}" srcOrd="0" destOrd="0" presId="urn:microsoft.com/office/officeart/2005/8/layout/pyramid2"/>
    <dgm:cxn modelId="{8D5BB581-7116-4ED8-A2AA-511CDCDC7F4A}" type="presOf" srcId="{9A85919D-FDD4-45C1-91AB-67946B495029}" destId="{FD17F2FD-C64B-409B-A741-CC9DC849B0AF}" srcOrd="0" destOrd="0" presId="urn:microsoft.com/office/officeart/2005/8/layout/pyramid2"/>
    <dgm:cxn modelId="{E19EBA9E-B4EF-44DD-8A79-8D628E2462FE}" type="presOf" srcId="{FFCEC1F4-81E0-4EE8-9A26-DF0FC993F156}" destId="{37C90E5B-4B44-474D-BC2E-0D995DB9A242}" srcOrd="0" destOrd="0" presId="urn:microsoft.com/office/officeart/2005/8/layout/pyramid2"/>
    <dgm:cxn modelId="{D7AC8625-38FE-483C-A484-F4533CE6F791}" type="presParOf" srcId="{FD17F2FD-C64B-409B-A741-CC9DC849B0AF}" destId="{ED26BF6B-42F8-4F0B-887F-D783F012DDA4}" srcOrd="0" destOrd="0" presId="urn:microsoft.com/office/officeart/2005/8/layout/pyramid2"/>
    <dgm:cxn modelId="{67ABEF7C-0B42-48D6-80C5-78E70C419D28}" type="presParOf" srcId="{FD17F2FD-C64B-409B-A741-CC9DC849B0AF}" destId="{BCA270E9-4F9A-42FB-9DF1-C18927DAD9AE}" srcOrd="1" destOrd="0" presId="urn:microsoft.com/office/officeart/2005/8/layout/pyramid2"/>
    <dgm:cxn modelId="{9F580A3E-84A0-47BA-91EB-1D76F6ECC6DC}" type="presParOf" srcId="{BCA270E9-4F9A-42FB-9DF1-C18927DAD9AE}" destId="{B864DBC8-F82C-42E0-B101-A5B0001F6868}" srcOrd="0" destOrd="0" presId="urn:microsoft.com/office/officeart/2005/8/layout/pyramid2"/>
    <dgm:cxn modelId="{F7274412-2307-40B5-BA92-435BA20E927B}" type="presParOf" srcId="{BCA270E9-4F9A-42FB-9DF1-C18927DAD9AE}" destId="{8B0A633D-BA2D-4926-8892-A1E0A3702D37}" srcOrd="1" destOrd="0" presId="urn:microsoft.com/office/officeart/2005/8/layout/pyramid2"/>
    <dgm:cxn modelId="{70ADAF00-2DF0-4966-AA62-23610479C381}" type="presParOf" srcId="{BCA270E9-4F9A-42FB-9DF1-C18927DAD9AE}" destId="{99E8A244-B7C0-4F96-AAFE-7D76A173A874}" srcOrd="2" destOrd="0" presId="urn:microsoft.com/office/officeart/2005/8/layout/pyramid2"/>
    <dgm:cxn modelId="{E38C693E-B7D7-4481-A724-2D135F5A8DE0}" type="presParOf" srcId="{BCA270E9-4F9A-42FB-9DF1-C18927DAD9AE}" destId="{E1BA0F74-6D6A-4ECC-95F6-F1C59694307F}" srcOrd="3" destOrd="0" presId="urn:microsoft.com/office/officeart/2005/8/layout/pyramid2"/>
    <dgm:cxn modelId="{5AA362E3-2AB3-4F96-A9CD-6A2996C943C4}" type="presParOf" srcId="{BCA270E9-4F9A-42FB-9DF1-C18927DAD9AE}" destId="{37C90E5B-4B44-474D-BC2E-0D995DB9A242}" srcOrd="4" destOrd="0" presId="urn:microsoft.com/office/officeart/2005/8/layout/pyramid2"/>
    <dgm:cxn modelId="{8CDE220A-9245-4CD0-8CFA-4D62331C726B}" type="presParOf" srcId="{BCA270E9-4F9A-42FB-9DF1-C18927DAD9AE}" destId="{D636A76F-002F-467D-9A5B-5C021CABA34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8FFFDF-15E1-4C2E-A229-8259B1009B28}" type="doc">
      <dgm:prSet loTypeId="urn:microsoft.com/office/officeart/2005/8/layout/venn1" loCatId="relationship" qsTypeId="urn:microsoft.com/office/officeart/2005/8/quickstyle/simple1" qsCatId="simple" csTypeId="urn:microsoft.com/office/officeart/2005/8/colors/accent1_2" csCatId="accent1" phldr="1"/>
      <dgm:spPr/>
    </dgm:pt>
    <dgm:pt modelId="{F1145FE0-0CD0-48B4-96A9-77E0FE3CB38F}">
      <dgm:prSet phldrT="[Testo]" custT="1"/>
      <dgm:spPr/>
      <dgm:t>
        <a:bodyPr/>
        <a:lstStyle/>
        <a:p>
          <a:r>
            <a:rPr lang="it-IT" sz="2400" dirty="0" smtClean="0">
              <a:solidFill>
                <a:srgbClr val="FFC000"/>
              </a:solidFill>
            </a:rPr>
            <a:t>Ricorsi al prefetto</a:t>
          </a:r>
          <a:endParaRPr lang="it-IT" sz="2400" dirty="0">
            <a:solidFill>
              <a:srgbClr val="FFC000"/>
            </a:solidFill>
          </a:endParaRPr>
        </a:p>
      </dgm:t>
    </dgm:pt>
    <dgm:pt modelId="{B0F6D101-9A5F-4003-AAE3-AA4BFDF1A775}" type="parTrans" cxnId="{5682935C-921D-43AE-8E6A-EC0722562E57}">
      <dgm:prSet/>
      <dgm:spPr/>
      <dgm:t>
        <a:bodyPr/>
        <a:lstStyle/>
        <a:p>
          <a:endParaRPr lang="it-IT"/>
        </a:p>
      </dgm:t>
    </dgm:pt>
    <dgm:pt modelId="{8C912758-ED74-45B7-A438-8B66479EBBC1}" type="sibTrans" cxnId="{5682935C-921D-43AE-8E6A-EC0722562E57}">
      <dgm:prSet/>
      <dgm:spPr/>
      <dgm:t>
        <a:bodyPr/>
        <a:lstStyle/>
        <a:p>
          <a:endParaRPr lang="it-IT"/>
        </a:p>
      </dgm:t>
    </dgm:pt>
    <dgm:pt modelId="{8D884D4A-5DC2-45E0-ABA4-BA110B73AC36}">
      <dgm:prSet phldrT="[Testo]" custT="1"/>
      <dgm:spPr/>
      <dgm:t>
        <a:bodyPr/>
        <a:lstStyle/>
        <a:p>
          <a:r>
            <a:rPr lang="it-IT" sz="2400" dirty="0" smtClean="0">
              <a:solidFill>
                <a:srgbClr val="FFC000"/>
              </a:solidFill>
            </a:rPr>
            <a:t>Ricorso al giudice di pace</a:t>
          </a:r>
          <a:endParaRPr lang="it-IT" sz="2400" dirty="0">
            <a:solidFill>
              <a:srgbClr val="FFC000"/>
            </a:solidFill>
          </a:endParaRPr>
        </a:p>
      </dgm:t>
    </dgm:pt>
    <dgm:pt modelId="{D9B5257E-AAF6-428C-8015-AF4A9EDF5294}" type="parTrans" cxnId="{B7BD4440-FFE4-4714-9527-4C8F46664CB2}">
      <dgm:prSet/>
      <dgm:spPr/>
      <dgm:t>
        <a:bodyPr/>
        <a:lstStyle/>
        <a:p>
          <a:endParaRPr lang="it-IT"/>
        </a:p>
      </dgm:t>
    </dgm:pt>
    <dgm:pt modelId="{0EAA56B4-BAED-47B8-B284-DF7A3EE43799}" type="sibTrans" cxnId="{B7BD4440-FFE4-4714-9527-4C8F46664CB2}">
      <dgm:prSet/>
      <dgm:spPr/>
      <dgm:t>
        <a:bodyPr/>
        <a:lstStyle/>
        <a:p>
          <a:endParaRPr lang="it-IT"/>
        </a:p>
      </dgm:t>
    </dgm:pt>
    <dgm:pt modelId="{4D002F0E-8CBF-4FE3-94D6-AC1ACB030AC3}">
      <dgm:prSet phldrT="[Testo]"/>
      <dgm:spPr/>
      <dgm:t>
        <a:bodyPr/>
        <a:lstStyle/>
        <a:p>
          <a:r>
            <a:rPr lang="it-IT" dirty="0" smtClean="0">
              <a:solidFill>
                <a:srgbClr val="FFC000"/>
              </a:solidFill>
            </a:rPr>
            <a:t>Rateizzazione della sanzione pecuniaria</a:t>
          </a:r>
          <a:endParaRPr lang="it-IT" dirty="0">
            <a:solidFill>
              <a:srgbClr val="FFC000"/>
            </a:solidFill>
          </a:endParaRPr>
        </a:p>
      </dgm:t>
    </dgm:pt>
    <dgm:pt modelId="{7C658C6C-27E7-41F1-91CE-304C0CE37DBA}" type="parTrans" cxnId="{A6D55E22-43A9-4FC6-BE64-AE0F30C31FEB}">
      <dgm:prSet/>
      <dgm:spPr/>
      <dgm:t>
        <a:bodyPr/>
        <a:lstStyle/>
        <a:p>
          <a:endParaRPr lang="it-IT"/>
        </a:p>
      </dgm:t>
    </dgm:pt>
    <dgm:pt modelId="{924979D3-3AB4-4A7C-905D-8AE49EB3ED86}" type="sibTrans" cxnId="{A6D55E22-43A9-4FC6-BE64-AE0F30C31FEB}">
      <dgm:prSet/>
      <dgm:spPr/>
      <dgm:t>
        <a:bodyPr/>
        <a:lstStyle/>
        <a:p>
          <a:endParaRPr lang="it-IT"/>
        </a:p>
      </dgm:t>
    </dgm:pt>
    <dgm:pt modelId="{ADB429E2-04DA-40CF-B15A-CA6C811C77E2}" type="pres">
      <dgm:prSet presAssocID="{718FFFDF-15E1-4C2E-A229-8259B1009B28}" presName="compositeShape" presStyleCnt="0">
        <dgm:presLayoutVars>
          <dgm:chMax val="7"/>
          <dgm:dir/>
          <dgm:resizeHandles val="exact"/>
        </dgm:presLayoutVars>
      </dgm:prSet>
      <dgm:spPr/>
    </dgm:pt>
    <dgm:pt modelId="{DADC8C65-205F-4D0B-9681-36CE18CFF216}" type="pres">
      <dgm:prSet presAssocID="{F1145FE0-0CD0-48B4-96A9-77E0FE3CB38F}" presName="circ1" presStyleLbl="vennNode1" presStyleIdx="0" presStyleCnt="3"/>
      <dgm:spPr/>
      <dgm:t>
        <a:bodyPr/>
        <a:lstStyle/>
        <a:p>
          <a:endParaRPr lang="it-IT"/>
        </a:p>
      </dgm:t>
    </dgm:pt>
    <dgm:pt modelId="{9B36A63C-E65C-445B-96C2-99C5F4805B9D}" type="pres">
      <dgm:prSet presAssocID="{F1145FE0-0CD0-48B4-96A9-77E0FE3CB38F}" presName="circ1Tx" presStyleLbl="revTx" presStyleIdx="0" presStyleCnt="0">
        <dgm:presLayoutVars>
          <dgm:chMax val="0"/>
          <dgm:chPref val="0"/>
          <dgm:bulletEnabled val="1"/>
        </dgm:presLayoutVars>
      </dgm:prSet>
      <dgm:spPr/>
      <dgm:t>
        <a:bodyPr/>
        <a:lstStyle/>
        <a:p>
          <a:endParaRPr lang="it-IT"/>
        </a:p>
      </dgm:t>
    </dgm:pt>
    <dgm:pt modelId="{816CCFD4-99CE-4C4C-9E20-F9880EAD042C}" type="pres">
      <dgm:prSet presAssocID="{8D884D4A-5DC2-45E0-ABA4-BA110B73AC36}" presName="circ2" presStyleLbl="vennNode1" presStyleIdx="1" presStyleCnt="3"/>
      <dgm:spPr/>
      <dgm:t>
        <a:bodyPr/>
        <a:lstStyle/>
        <a:p>
          <a:endParaRPr lang="it-IT"/>
        </a:p>
      </dgm:t>
    </dgm:pt>
    <dgm:pt modelId="{AD782EB1-13D4-46A9-ABF4-E94101888CAC}" type="pres">
      <dgm:prSet presAssocID="{8D884D4A-5DC2-45E0-ABA4-BA110B73AC36}" presName="circ2Tx" presStyleLbl="revTx" presStyleIdx="0" presStyleCnt="0">
        <dgm:presLayoutVars>
          <dgm:chMax val="0"/>
          <dgm:chPref val="0"/>
          <dgm:bulletEnabled val="1"/>
        </dgm:presLayoutVars>
      </dgm:prSet>
      <dgm:spPr/>
      <dgm:t>
        <a:bodyPr/>
        <a:lstStyle/>
        <a:p>
          <a:endParaRPr lang="it-IT"/>
        </a:p>
      </dgm:t>
    </dgm:pt>
    <dgm:pt modelId="{48D81E0E-9845-4663-B5C0-1B8DF1842C2F}" type="pres">
      <dgm:prSet presAssocID="{4D002F0E-8CBF-4FE3-94D6-AC1ACB030AC3}" presName="circ3" presStyleLbl="vennNode1" presStyleIdx="2" presStyleCnt="3"/>
      <dgm:spPr/>
      <dgm:t>
        <a:bodyPr/>
        <a:lstStyle/>
        <a:p>
          <a:endParaRPr lang="it-IT"/>
        </a:p>
      </dgm:t>
    </dgm:pt>
    <dgm:pt modelId="{EFD8C4A7-765A-4674-8C0D-4B8CE44B9F6E}" type="pres">
      <dgm:prSet presAssocID="{4D002F0E-8CBF-4FE3-94D6-AC1ACB030AC3}" presName="circ3Tx" presStyleLbl="revTx" presStyleIdx="0" presStyleCnt="0">
        <dgm:presLayoutVars>
          <dgm:chMax val="0"/>
          <dgm:chPref val="0"/>
          <dgm:bulletEnabled val="1"/>
        </dgm:presLayoutVars>
      </dgm:prSet>
      <dgm:spPr/>
      <dgm:t>
        <a:bodyPr/>
        <a:lstStyle/>
        <a:p>
          <a:endParaRPr lang="it-IT"/>
        </a:p>
      </dgm:t>
    </dgm:pt>
  </dgm:ptLst>
  <dgm:cxnLst>
    <dgm:cxn modelId="{A6D55E22-43A9-4FC6-BE64-AE0F30C31FEB}" srcId="{718FFFDF-15E1-4C2E-A229-8259B1009B28}" destId="{4D002F0E-8CBF-4FE3-94D6-AC1ACB030AC3}" srcOrd="2" destOrd="0" parTransId="{7C658C6C-27E7-41F1-91CE-304C0CE37DBA}" sibTransId="{924979D3-3AB4-4A7C-905D-8AE49EB3ED86}"/>
    <dgm:cxn modelId="{2467ED60-470F-4C42-996B-812E86D29B1D}" type="presOf" srcId="{8D884D4A-5DC2-45E0-ABA4-BA110B73AC36}" destId="{AD782EB1-13D4-46A9-ABF4-E94101888CAC}" srcOrd="1" destOrd="0" presId="urn:microsoft.com/office/officeart/2005/8/layout/venn1"/>
    <dgm:cxn modelId="{5682935C-921D-43AE-8E6A-EC0722562E57}" srcId="{718FFFDF-15E1-4C2E-A229-8259B1009B28}" destId="{F1145FE0-0CD0-48B4-96A9-77E0FE3CB38F}" srcOrd="0" destOrd="0" parTransId="{B0F6D101-9A5F-4003-AAE3-AA4BFDF1A775}" sibTransId="{8C912758-ED74-45B7-A438-8B66479EBBC1}"/>
    <dgm:cxn modelId="{92852E34-653E-4475-92DC-CF94F399FBD1}" type="presOf" srcId="{4D002F0E-8CBF-4FE3-94D6-AC1ACB030AC3}" destId="{EFD8C4A7-765A-4674-8C0D-4B8CE44B9F6E}" srcOrd="1" destOrd="0" presId="urn:microsoft.com/office/officeart/2005/8/layout/venn1"/>
    <dgm:cxn modelId="{6464C269-74DF-48F8-8D49-4E37689C00EC}" type="presOf" srcId="{718FFFDF-15E1-4C2E-A229-8259B1009B28}" destId="{ADB429E2-04DA-40CF-B15A-CA6C811C77E2}" srcOrd="0" destOrd="0" presId="urn:microsoft.com/office/officeart/2005/8/layout/venn1"/>
    <dgm:cxn modelId="{B7BD4440-FFE4-4714-9527-4C8F46664CB2}" srcId="{718FFFDF-15E1-4C2E-A229-8259B1009B28}" destId="{8D884D4A-5DC2-45E0-ABA4-BA110B73AC36}" srcOrd="1" destOrd="0" parTransId="{D9B5257E-AAF6-428C-8015-AF4A9EDF5294}" sibTransId="{0EAA56B4-BAED-47B8-B284-DF7A3EE43799}"/>
    <dgm:cxn modelId="{1DDF26C9-05F7-47C3-B173-DA63E8CF8247}" type="presOf" srcId="{F1145FE0-0CD0-48B4-96A9-77E0FE3CB38F}" destId="{DADC8C65-205F-4D0B-9681-36CE18CFF216}" srcOrd="0" destOrd="0" presId="urn:microsoft.com/office/officeart/2005/8/layout/venn1"/>
    <dgm:cxn modelId="{F2577555-7EA0-481C-A95C-6273D5D9557C}" type="presOf" srcId="{F1145FE0-0CD0-48B4-96A9-77E0FE3CB38F}" destId="{9B36A63C-E65C-445B-96C2-99C5F4805B9D}" srcOrd="1" destOrd="0" presId="urn:microsoft.com/office/officeart/2005/8/layout/venn1"/>
    <dgm:cxn modelId="{C068452B-7E78-492B-840A-6F2D11A7AB7C}" type="presOf" srcId="{4D002F0E-8CBF-4FE3-94D6-AC1ACB030AC3}" destId="{48D81E0E-9845-4663-B5C0-1B8DF1842C2F}" srcOrd="0" destOrd="0" presId="urn:microsoft.com/office/officeart/2005/8/layout/venn1"/>
    <dgm:cxn modelId="{45D82B63-8E77-42CD-A687-9EEE56AC3CA3}" type="presOf" srcId="{8D884D4A-5DC2-45E0-ABA4-BA110B73AC36}" destId="{816CCFD4-99CE-4C4C-9E20-F9880EAD042C}" srcOrd="0" destOrd="0" presId="urn:microsoft.com/office/officeart/2005/8/layout/venn1"/>
    <dgm:cxn modelId="{50F0C35C-FA4E-4D55-9487-EB612A15326B}" type="presParOf" srcId="{ADB429E2-04DA-40CF-B15A-CA6C811C77E2}" destId="{DADC8C65-205F-4D0B-9681-36CE18CFF216}" srcOrd="0" destOrd="0" presId="urn:microsoft.com/office/officeart/2005/8/layout/venn1"/>
    <dgm:cxn modelId="{19F374FA-AC9F-4DD0-A773-5664CB522621}" type="presParOf" srcId="{ADB429E2-04DA-40CF-B15A-CA6C811C77E2}" destId="{9B36A63C-E65C-445B-96C2-99C5F4805B9D}" srcOrd="1" destOrd="0" presId="urn:microsoft.com/office/officeart/2005/8/layout/venn1"/>
    <dgm:cxn modelId="{37D49969-452A-4033-9B69-B61C2E8FA388}" type="presParOf" srcId="{ADB429E2-04DA-40CF-B15A-CA6C811C77E2}" destId="{816CCFD4-99CE-4C4C-9E20-F9880EAD042C}" srcOrd="2" destOrd="0" presId="urn:microsoft.com/office/officeart/2005/8/layout/venn1"/>
    <dgm:cxn modelId="{8BA8D6FF-F47F-4165-818F-5DBF0E941CD2}" type="presParOf" srcId="{ADB429E2-04DA-40CF-B15A-CA6C811C77E2}" destId="{AD782EB1-13D4-46A9-ABF4-E94101888CAC}" srcOrd="3" destOrd="0" presId="urn:microsoft.com/office/officeart/2005/8/layout/venn1"/>
    <dgm:cxn modelId="{5794455E-186D-4A20-A871-CC68DAD51653}" type="presParOf" srcId="{ADB429E2-04DA-40CF-B15A-CA6C811C77E2}" destId="{48D81E0E-9845-4663-B5C0-1B8DF1842C2F}" srcOrd="4" destOrd="0" presId="urn:microsoft.com/office/officeart/2005/8/layout/venn1"/>
    <dgm:cxn modelId="{7048BFA2-1449-4397-A99D-1AEB415D4394}" type="presParOf" srcId="{ADB429E2-04DA-40CF-B15A-CA6C811C77E2}" destId="{EFD8C4A7-765A-4674-8C0D-4B8CE44B9F6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DC6E73-5091-45E5-BF87-8AE2CEA9C215}"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it-IT"/>
        </a:p>
      </dgm:t>
    </dgm:pt>
    <dgm:pt modelId="{176FAD53-279C-483F-A071-F66368F21CD4}">
      <dgm:prSet phldrT="[Testo]" custT="1"/>
      <dgm:spPr/>
      <dgm:t>
        <a:bodyPr/>
        <a:lstStyle/>
        <a:p>
          <a:r>
            <a:rPr lang="it-IT" sz="1800" dirty="0" smtClean="0">
              <a:solidFill>
                <a:srgbClr val="FFC000"/>
              </a:solidFill>
            </a:rPr>
            <a:t>Conciliazione</a:t>
          </a:r>
          <a:endParaRPr lang="it-IT" sz="1800" dirty="0">
            <a:solidFill>
              <a:srgbClr val="FFC000"/>
            </a:solidFill>
          </a:endParaRPr>
        </a:p>
      </dgm:t>
    </dgm:pt>
    <dgm:pt modelId="{9E368909-0314-4D9E-8D3A-87B7F1DA9D6F}" type="parTrans" cxnId="{16C31542-BC30-4A77-9682-C6579457646B}">
      <dgm:prSet/>
      <dgm:spPr/>
      <dgm:t>
        <a:bodyPr/>
        <a:lstStyle/>
        <a:p>
          <a:endParaRPr lang="it-IT"/>
        </a:p>
      </dgm:t>
    </dgm:pt>
    <dgm:pt modelId="{ECB5C706-0831-4225-A295-EC9EED4FFC55}" type="sibTrans" cxnId="{16C31542-BC30-4A77-9682-C6579457646B}">
      <dgm:prSet/>
      <dgm:spPr/>
      <dgm:t>
        <a:bodyPr/>
        <a:lstStyle/>
        <a:p>
          <a:endParaRPr lang="it-IT"/>
        </a:p>
      </dgm:t>
    </dgm:pt>
    <dgm:pt modelId="{19A1009D-5F70-496B-8BBE-9E6F083B379C}">
      <dgm:prSet phldrT="[Testo]"/>
      <dgm:spPr/>
      <dgm:t>
        <a:bodyPr/>
        <a:lstStyle/>
        <a:p>
          <a:r>
            <a:rPr lang="it-IT" dirty="0" smtClean="0"/>
            <a:t>Omesse letture del contatore</a:t>
          </a:r>
        </a:p>
      </dgm:t>
    </dgm:pt>
    <dgm:pt modelId="{0E173A14-2AE0-45EF-B9CB-5F7EDF99E2FF}" type="parTrans" cxnId="{34609126-8F99-4E86-B70A-FE1369FBBFB4}">
      <dgm:prSet/>
      <dgm:spPr/>
      <dgm:t>
        <a:bodyPr/>
        <a:lstStyle/>
        <a:p>
          <a:endParaRPr lang="it-IT"/>
        </a:p>
      </dgm:t>
    </dgm:pt>
    <dgm:pt modelId="{DF996608-79F1-4D75-92F0-EB1A3FB14658}" type="sibTrans" cxnId="{34609126-8F99-4E86-B70A-FE1369FBBFB4}">
      <dgm:prSet/>
      <dgm:spPr/>
      <dgm:t>
        <a:bodyPr/>
        <a:lstStyle/>
        <a:p>
          <a:endParaRPr lang="it-IT"/>
        </a:p>
      </dgm:t>
    </dgm:pt>
    <dgm:pt modelId="{CB9FAACD-2464-4B15-A98A-CA2F8C140BB5}">
      <dgm:prSet phldrT="[Testo]"/>
      <dgm:spPr/>
      <dgm:t>
        <a:bodyPr/>
        <a:lstStyle/>
        <a:p>
          <a:r>
            <a:rPr lang="it-IT" dirty="0" smtClean="0"/>
            <a:t>Contestazione di fatture illegittime (o anche solo stimate)</a:t>
          </a:r>
          <a:endParaRPr lang="it-IT" dirty="0"/>
        </a:p>
      </dgm:t>
    </dgm:pt>
    <dgm:pt modelId="{A631E122-7809-4CE5-89A9-BA0FCA93FB87}" type="parTrans" cxnId="{206F5E72-C19F-40A2-A727-DD04E62B5D5E}">
      <dgm:prSet/>
      <dgm:spPr/>
      <dgm:t>
        <a:bodyPr/>
        <a:lstStyle/>
        <a:p>
          <a:endParaRPr lang="it-IT"/>
        </a:p>
      </dgm:t>
    </dgm:pt>
    <dgm:pt modelId="{D62C930C-35BB-468A-A5AA-46668B58EB62}" type="sibTrans" cxnId="{206F5E72-C19F-40A2-A727-DD04E62B5D5E}">
      <dgm:prSet/>
      <dgm:spPr/>
      <dgm:t>
        <a:bodyPr/>
        <a:lstStyle/>
        <a:p>
          <a:endParaRPr lang="it-IT"/>
        </a:p>
      </dgm:t>
    </dgm:pt>
    <dgm:pt modelId="{F92A08C6-8154-4CE9-A8ED-25C848CE560E}">
      <dgm:prSet phldrT="[Testo]"/>
      <dgm:spPr/>
      <dgm:t>
        <a:bodyPr/>
        <a:lstStyle/>
        <a:p>
          <a:r>
            <a:rPr lang="it-IT" dirty="0" smtClean="0"/>
            <a:t> Passaggi ad altri gestori di energia</a:t>
          </a:r>
          <a:endParaRPr lang="it-IT" dirty="0"/>
        </a:p>
      </dgm:t>
    </dgm:pt>
    <dgm:pt modelId="{F3186AA1-7D7C-4694-98E8-1FA0DCDD4FF3}" type="parTrans" cxnId="{87EAF286-3377-4CA7-B420-418A95B4D2D8}">
      <dgm:prSet/>
      <dgm:spPr/>
      <dgm:t>
        <a:bodyPr/>
        <a:lstStyle/>
        <a:p>
          <a:endParaRPr lang="it-IT"/>
        </a:p>
      </dgm:t>
    </dgm:pt>
    <dgm:pt modelId="{922B6F11-0F9D-40D7-94D7-3B8DAFBB9E5E}" type="sibTrans" cxnId="{87EAF286-3377-4CA7-B420-418A95B4D2D8}">
      <dgm:prSet/>
      <dgm:spPr/>
      <dgm:t>
        <a:bodyPr/>
        <a:lstStyle/>
        <a:p>
          <a:endParaRPr lang="it-IT"/>
        </a:p>
      </dgm:t>
    </dgm:pt>
    <dgm:pt modelId="{CC008D7A-A194-4A04-AA91-92E44D5D79B1}">
      <dgm:prSet phldrT="[Testo]"/>
      <dgm:spPr/>
      <dgm:t>
        <a:bodyPr/>
        <a:lstStyle/>
        <a:p>
          <a:r>
            <a:rPr lang="it-IT" dirty="0" smtClean="0"/>
            <a:t>Richiesta di rateizzazione</a:t>
          </a:r>
          <a:endParaRPr lang="it-IT" dirty="0"/>
        </a:p>
      </dgm:t>
    </dgm:pt>
    <dgm:pt modelId="{25F9D000-7520-4B86-BFD4-94C66A3DB883}" type="parTrans" cxnId="{199CB18B-B2C7-4A50-9467-B72E869808CD}">
      <dgm:prSet/>
      <dgm:spPr/>
      <dgm:t>
        <a:bodyPr/>
        <a:lstStyle/>
        <a:p>
          <a:endParaRPr lang="it-IT"/>
        </a:p>
      </dgm:t>
    </dgm:pt>
    <dgm:pt modelId="{6030A38B-7238-4FA1-92E0-CC30E4C34533}" type="sibTrans" cxnId="{199CB18B-B2C7-4A50-9467-B72E869808CD}">
      <dgm:prSet/>
      <dgm:spPr/>
      <dgm:t>
        <a:bodyPr/>
        <a:lstStyle/>
        <a:p>
          <a:endParaRPr lang="it-IT"/>
        </a:p>
      </dgm:t>
    </dgm:pt>
    <dgm:pt modelId="{28F8053C-BD9D-4693-903B-2C96C5ED123B}">
      <dgm:prSet phldrT="[Testo]"/>
      <dgm:spPr/>
      <dgm:t>
        <a:bodyPr/>
        <a:lstStyle/>
        <a:p>
          <a:r>
            <a:rPr lang="it-IT" dirty="0" smtClean="0"/>
            <a:t>Difformità contrattuali/ doppia fatturazione</a:t>
          </a:r>
          <a:endParaRPr lang="it-IT" dirty="0"/>
        </a:p>
      </dgm:t>
    </dgm:pt>
    <dgm:pt modelId="{EE300A0A-F5D2-43D6-B2A4-88AF6247A13B}" type="parTrans" cxnId="{F04D3308-2721-443A-8B92-997535EB6CC0}">
      <dgm:prSet/>
      <dgm:spPr/>
      <dgm:t>
        <a:bodyPr/>
        <a:lstStyle/>
        <a:p>
          <a:endParaRPr lang="it-IT"/>
        </a:p>
      </dgm:t>
    </dgm:pt>
    <dgm:pt modelId="{601AA8B3-83DA-471C-8205-1AA8F7913C25}" type="sibTrans" cxnId="{F04D3308-2721-443A-8B92-997535EB6CC0}">
      <dgm:prSet/>
      <dgm:spPr/>
      <dgm:t>
        <a:bodyPr/>
        <a:lstStyle/>
        <a:p>
          <a:endParaRPr lang="it-IT"/>
        </a:p>
      </dgm:t>
    </dgm:pt>
    <dgm:pt modelId="{3FC72C18-BC58-4D88-98C8-4016175F94C4}" type="pres">
      <dgm:prSet presAssocID="{C8DC6E73-5091-45E5-BF87-8AE2CEA9C215}" presName="hierChild1" presStyleCnt="0">
        <dgm:presLayoutVars>
          <dgm:chPref val="1"/>
          <dgm:dir/>
          <dgm:animOne val="branch"/>
          <dgm:animLvl val="lvl"/>
          <dgm:resizeHandles/>
        </dgm:presLayoutVars>
      </dgm:prSet>
      <dgm:spPr/>
      <dgm:t>
        <a:bodyPr/>
        <a:lstStyle/>
        <a:p>
          <a:endParaRPr lang="it-IT"/>
        </a:p>
      </dgm:t>
    </dgm:pt>
    <dgm:pt modelId="{A42BE5E3-98EB-4855-A904-C6782C19DBE6}" type="pres">
      <dgm:prSet presAssocID="{176FAD53-279C-483F-A071-F66368F21CD4}" presName="hierRoot1" presStyleCnt="0"/>
      <dgm:spPr/>
    </dgm:pt>
    <dgm:pt modelId="{384EF6CF-4A18-45FD-8D07-A3B923F2280B}" type="pres">
      <dgm:prSet presAssocID="{176FAD53-279C-483F-A071-F66368F21CD4}" presName="composite" presStyleCnt="0"/>
      <dgm:spPr/>
    </dgm:pt>
    <dgm:pt modelId="{22C6B758-C87F-4471-9D44-A16A2787F698}" type="pres">
      <dgm:prSet presAssocID="{176FAD53-279C-483F-A071-F66368F21CD4}" presName="image" presStyleLbl="node0" presStyleIdx="0" presStyleCnt="1"/>
      <dgm:spPr>
        <a:solidFill>
          <a:schemeClr val="accent2"/>
        </a:solidFill>
      </dgm:spPr>
      <dgm:t>
        <a:bodyPr/>
        <a:lstStyle/>
        <a:p>
          <a:endParaRPr lang="it-IT"/>
        </a:p>
      </dgm:t>
    </dgm:pt>
    <dgm:pt modelId="{F669342D-6A59-4DAB-A695-1B641CF8C393}" type="pres">
      <dgm:prSet presAssocID="{176FAD53-279C-483F-A071-F66368F21CD4}" presName="text" presStyleLbl="revTx" presStyleIdx="0" presStyleCnt="6">
        <dgm:presLayoutVars>
          <dgm:chPref val="3"/>
        </dgm:presLayoutVars>
      </dgm:prSet>
      <dgm:spPr/>
      <dgm:t>
        <a:bodyPr/>
        <a:lstStyle/>
        <a:p>
          <a:endParaRPr lang="it-IT"/>
        </a:p>
      </dgm:t>
    </dgm:pt>
    <dgm:pt modelId="{D8D8EE11-7ADE-4101-AAF3-EC88CAB961C5}" type="pres">
      <dgm:prSet presAssocID="{176FAD53-279C-483F-A071-F66368F21CD4}" presName="hierChild2" presStyleCnt="0"/>
      <dgm:spPr/>
    </dgm:pt>
    <dgm:pt modelId="{F4CA2636-3965-447F-87C3-DDD0FC65FBD2}" type="pres">
      <dgm:prSet presAssocID="{0E173A14-2AE0-45EF-B9CB-5F7EDF99E2FF}" presName="Name10" presStyleLbl="parChTrans1D2" presStyleIdx="0" presStyleCnt="2"/>
      <dgm:spPr/>
      <dgm:t>
        <a:bodyPr/>
        <a:lstStyle/>
        <a:p>
          <a:endParaRPr lang="it-IT"/>
        </a:p>
      </dgm:t>
    </dgm:pt>
    <dgm:pt modelId="{AB1820D6-E984-40D7-9E65-AED67BD61A40}" type="pres">
      <dgm:prSet presAssocID="{19A1009D-5F70-496B-8BBE-9E6F083B379C}" presName="hierRoot2" presStyleCnt="0"/>
      <dgm:spPr/>
    </dgm:pt>
    <dgm:pt modelId="{B5C38C0F-2FA5-4214-B95C-AEB4C47048FE}" type="pres">
      <dgm:prSet presAssocID="{19A1009D-5F70-496B-8BBE-9E6F083B379C}" presName="composite2" presStyleCnt="0"/>
      <dgm:spPr/>
    </dgm:pt>
    <dgm:pt modelId="{E5ABB2B6-7BD3-48BE-9DA5-0B2B791CE1F5}" type="pres">
      <dgm:prSet presAssocID="{19A1009D-5F70-496B-8BBE-9E6F083B379C}" presName="image2" presStyleLbl="node2" presStyleIdx="0" presStyleCnt="2"/>
      <dgm:spPr>
        <a:solidFill>
          <a:schemeClr val="accent2"/>
        </a:solidFill>
      </dgm:spPr>
      <dgm:t>
        <a:bodyPr/>
        <a:lstStyle/>
        <a:p>
          <a:endParaRPr lang="it-IT"/>
        </a:p>
      </dgm:t>
    </dgm:pt>
    <dgm:pt modelId="{AA16A0B0-9A6F-412E-99BE-A0F5DE1E6873}" type="pres">
      <dgm:prSet presAssocID="{19A1009D-5F70-496B-8BBE-9E6F083B379C}" presName="text2" presStyleLbl="revTx" presStyleIdx="1" presStyleCnt="6">
        <dgm:presLayoutVars>
          <dgm:chPref val="3"/>
        </dgm:presLayoutVars>
      </dgm:prSet>
      <dgm:spPr/>
      <dgm:t>
        <a:bodyPr/>
        <a:lstStyle/>
        <a:p>
          <a:endParaRPr lang="it-IT"/>
        </a:p>
      </dgm:t>
    </dgm:pt>
    <dgm:pt modelId="{A2CC0613-D05D-4D64-8CEB-84509F7A63B3}" type="pres">
      <dgm:prSet presAssocID="{19A1009D-5F70-496B-8BBE-9E6F083B379C}" presName="hierChild3" presStyleCnt="0"/>
      <dgm:spPr/>
    </dgm:pt>
    <dgm:pt modelId="{B8B5B36B-9BF8-4DC1-91EC-DC63F2FE953A}" type="pres">
      <dgm:prSet presAssocID="{A631E122-7809-4CE5-89A9-BA0FCA93FB87}" presName="Name17" presStyleLbl="parChTrans1D3" presStyleIdx="0" presStyleCnt="3"/>
      <dgm:spPr/>
      <dgm:t>
        <a:bodyPr/>
        <a:lstStyle/>
        <a:p>
          <a:endParaRPr lang="it-IT"/>
        </a:p>
      </dgm:t>
    </dgm:pt>
    <dgm:pt modelId="{80752971-ACCB-4256-97FD-D40987854A9E}" type="pres">
      <dgm:prSet presAssocID="{CB9FAACD-2464-4B15-A98A-CA2F8C140BB5}" presName="hierRoot3" presStyleCnt="0"/>
      <dgm:spPr/>
    </dgm:pt>
    <dgm:pt modelId="{94EA9E28-1007-44E9-9597-09DE95789697}" type="pres">
      <dgm:prSet presAssocID="{CB9FAACD-2464-4B15-A98A-CA2F8C140BB5}" presName="composite3" presStyleCnt="0"/>
      <dgm:spPr/>
    </dgm:pt>
    <dgm:pt modelId="{3F746F0F-26A7-4E74-B724-DF56C56F3F06}" type="pres">
      <dgm:prSet presAssocID="{CB9FAACD-2464-4B15-A98A-CA2F8C140BB5}" presName="image3" presStyleLbl="node3" presStyleIdx="0" presStyleCnt="3"/>
      <dgm:spPr>
        <a:solidFill>
          <a:schemeClr val="accent2"/>
        </a:solidFill>
      </dgm:spPr>
      <dgm:t>
        <a:bodyPr/>
        <a:lstStyle/>
        <a:p>
          <a:endParaRPr lang="it-IT"/>
        </a:p>
      </dgm:t>
    </dgm:pt>
    <dgm:pt modelId="{13D6BFD1-4DB2-49DE-88DF-B65F3376B9DE}" type="pres">
      <dgm:prSet presAssocID="{CB9FAACD-2464-4B15-A98A-CA2F8C140BB5}" presName="text3" presStyleLbl="revTx" presStyleIdx="2" presStyleCnt="6">
        <dgm:presLayoutVars>
          <dgm:chPref val="3"/>
        </dgm:presLayoutVars>
      </dgm:prSet>
      <dgm:spPr/>
      <dgm:t>
        <a:bodyPr/>
        <a:lstStyle/>
        <a:p>
          <a:endParaRPr lang="it-IT"/>
        </a:p>
      </dgm:t>
    </dgm:pt>
    <dgm:pt modelId="{21C37E1E-E987-432F-A248-223BBAB40C8E}" type="pres">
      <dgm:prSet presAssocID="{CB9FAACD-2464-4B15-A98A-CA2F8C140BB5}" presName="hierChild4" presStyleCnt="0"/>
      <dgm:spPr/>
    </dgm:pt>
    <dgm:pt modelId="{34D22CAC-16B3-4F4D-9E6E-3F57E2AE4CD9}" type="pres">
      <dgm:prSet presAssocID="{F3186AA1-7D7C-4694-98E8-1FA0DCDD4FF3}" presName="Name17" presStyleLbl="parChTrans1D3" presStyleIdx="1" presStyleCnt="3"/>
      <dgm:spPr/>
      <dgm:t>
        <a:bodyPr/>
        <a:lstStyle/>
        <a:p>
          <a:endParaRPr lang="it-IT"/>
        </a:p>
      </dgm:t>
    </dgm:pt>
    <dgm:pt modelId="{886C8389-FA86-4396-B561-C0DCCDA954C3}" type="pres">
      <dgm:prSet presAssocID="{F92A08C6-8154-4CE9-A8ED-25C848CE560E}" presName="hierRoot3" presStyleCnt="0"/>
      <dgm:spPr/>
    </dgm:pt>
    <dgm:pt modelId="{BF1A4DAA-A11E-4646-A024-1031A2B4F58B}" type="pres">
      <dgm:prSet presAssocID="{F92A08C6-8154-4CE9-A8ED-25C848CE560E}" presName="composite3" presStyleCnt="0"/>
      <dgm:spPr/>
    </dgm:pt>
    <dgm:pt modelId="{29CC3AB9-2077-45C1-8BF7-23A0500BCBFC}" type="pres">
      <dgm:prSet presAssocID="{F92A08C6-8154-4CE9-A8ED-25C848CE560E}" presName="image3" presStyleLbl="node3" presStyleIdx="1" presStyleCnt="3" custAng="4422730" custLinFactNeighborX="11018" custLinFactNeighborY="-25743"/>
      <dgm:spPr>
        <a:solidFill>
          <a:schemeClr val="accent2"/>
        </a:solidFill>
      </dgm:spPr>
      <dgm:t>
        <a:bodyPr/>
        <a:lstStyle/>
        <a:p>
          <a:endParaRPr lang="it-IT"/>
        </a:p>
      </dgm:t>
    </dgm:pt>
    <dgm:pt modelId="{08050E2F-3A9E-42C0-A099-20AB14E08CF4}" type="pres">
      <dgm:prSet presAssocID="{F92A08C6-8154-4CE9-A8ED-25C848CE560E}" presName="text3" presStyleLbl="revTx" presStyleIdx="3" presStyleCnt="6">
        <dgm:presLayoutVars>
          <dgm:chPref val="3"/>
        </dgm:presLayoutVars>
      </dgm:prSet>
      <dgm:spPr/>
      <dgm:t>
        <a:bodyPr/>
        <a:lstStyle/>
        <a:p>
          <a:endParaRPr lang="it-IT"/>
        </a:p>
      </dgm:t>
    </dgm:pt>
    <dgm:pt modelId="{242C8DFF-4B5E-4B80-8EDE-B5935F328FAA}" type="pres">
      <dgm:prSet presAssocID="{F92A08C6-8154-4CE9-A8ED-25C848CE560E}" presName="hierChild4" presStyleCnt="0"/>
      <dgm:spPr/>
    </dgm:pt>
    <dgm:pt modelId="{2EA44B46-F613-47C1-8F27-448A34D26BFE}" type="pres">
      <dgm:prSet presAssocID="{25F9D000-7520-4B86-BFD4-94C66A3DB883}" presName="Name10" presStyleLbl="parChTrans1D2" presStyleIdx="1" presStyleCnt="2"/>
      <dgm:spPr/>
      <dgm:t>
        <a:bodyPr/>
        <a:lstStyle/>
        <a:p>
          <a:endParaRPr lang="it-IT"/>
        </a:p>
      </dgm:t>
    </dgm:pt>
    <dgm:pt modelId="{B630913C-191A-413F-8BB8-347E28819DE9}" type="pres">
      <dgm:prSet presAssocID="{CC008D7A-A194-4A04-AA91-92E44D5D79B1}" presName="hierRoot2" presStyleCnt="0"/>
      <dgm:spPr/>
    </dgm:pt>
    <dgm:pt modelId="{1BFE5E02-0633-4422-A435-0E8CC6B30677}" type="pres">
      <dgm:prSet presAssocID="{CC008D7A-A194-4A04-AA91-92E44D5D79B1}" presName="composite2" presStyleCnt="0"/>
      <dgm:spPr/>
    </dgm:pt>
    <dgm:pt modelId="{C537907E-4D0E-456E-B7F3-7E98C6E2994B}" type="pres">
      <dgm:prSet presAssocID="{CC008D7A-A194-4A04-AA91-92E44D5D79B1}" presName="image2" presStyleLbl="node2" presStyleIdx="1" presStyleCnt="2"/>
      <dgm:spPr>
        <a:solidFill>
          <a:schemeClr val="accent2"/>
        </a:solidFill>
      </dgm:spPr>
      <dgm:t>
        <a:bodyPr/>
        <a:lstStyle/>
        <a:p>
          <a:endParaRPr lang="it-IT"/>
        </a:p>
      </dgm:t>
    </dgm:pt>
    <dgm:pt modelId="{E05779C1-D25C-4CB6-BB58-347012325D77}" type="pres">
      <dgm:prSet presAssocID="{CC008D7A-A194-4A04-AA91-92E44D5D79B1}" presName="text2" presStyleLbl="revTx" presStyleIdx="4" presStyleCnt="6">
        <dgm:presLayoutVars>
          <dgm:chPref val="3"/>
        </dgm:presLayoutVars>
      </dgm:prSet>
      <dgm:spPr/>
      <dgm:t>
        <a:bodyPr/>
        <a:lstStyle/>
        <a:p>
          <a:endParaRPr lang="it-IT"/>
        </a:p>
      </dgm:t>
    </dgm:pt>
    <dgm:pt modelId="{66FD6A11-C839-4E01-ADAC-868A3ACB3522}" type="pres">
      <dgm:prSet presAssocID="{CC008D7A-A194-4A04-AA91-92E44D5D79B1}" presName="hierChild3" presStyleCnt="0"/>
      <dgm:spPr/>
    </dgm:pt>
    <dgm:pt modelId="{EB1E4FBC-FEA3-47F3-B9AE-00D6F9FDEE6F}" type="pres">
      <dgm:prSet presAssocID="{EE300A0A-F5D2-43D6-B2A4-88AF6247A13B}" presName="Name17" presStyleLbl="parChTrans1D3" presStyleIdx="2" presStyleCnt="3"/>
      <dgm:spPr/>
      <dgm:t>
        <a:bodyPr/>
        <a:lstStyle/>
        <a:p>
          <a:endParaRPr lang="it-IT"/>
        </a:p>
      </dgm:t>
    </dgm:pt>
    <dgm:pt modelId="{13CB58CA-EC9C-4C47-9D78-30515DB8B8CD}" type="pres">
      <dgm:prSet presAssocID="{28F8053C-BD9D-4693-903B-2C96C5ED123B}" presName="hierRoot3" presStyleCnt="0"/>
      <dgm:spPr/>
    </dgm:pt>
    <dgm:pt modelId="{E59B0B90-3DF7-42CA-9CBD-0781242F51FE}" type="pres">
      <dgm:prSet presAssocID="{28F8053C-BD9D-4693-903B-2C96C5ED123B}" presName="composite3" presStyleCnt="0"/>
      <dgm:spPr/>
    </dgm:pt>
    <dgm:pt modelId="{3523DC78-AFA8-4D3F-A055-DBCE279376A4}" type="pres">
      <dgm:prSet presAssocID="{28F8053C-BD9D-4693-903B-2C96C5ED123B}" presName="image3" presStyleLbl="node3" presStyleIdx="2" presStyleCnt="3"/>
      <dgm:spPr>
        <a:solidFill>
          <a:schemeClr val="accent2"/>
        </a:solidFill>
      </dgm:spPr>
      <dgm:t>
        <a:bodyPr/>
        <a:lstStyle/>
        <a:p>
          <a:endParaRPr lang="it-IT"/>
        </a:p>
      </dgm:t>
    </dgm:pt>
    <dgm:pt modelId="{6E1C1480-3C93-44DA-9201-BB6572D5C9BD}" type="pres">
      <dgm:prSet presAssocID="{28F8053C-BD9D-4693-903B-2C96C5ED123B}" presName="text3" presStyleLbl="revTx" presStyleIdx="5" presStyleCnt="6">
        <dgm:presLayoutVars>
          <dgm:chPref val="3"/>
        </dgm:presLayoutVars>
      </dgm:prSet>
      <dgm:spPr/>
      <dgm:t>
        <a:bodyPr/>
        <a:lstStyle/>
        <a:p>
          <a:endParaRPr lang="it-IT"/>
        </a:p>
      </dgm:t>
    </dgm:pt>
    <dgm:pt modelId="{A80EB6E5-BBCA-460B-AE56-3C73E260E03D}" type="pres">
      <dgm:prSet presAssocID="{28F8053C-BD9D-4693-903B-2C96C5ED123B}" presName="hierChild4" presStyleCnt="0"/>
      <dgm:spPr/>
    </dgm:pt>
  </dgm:ptLst>
  <dgm:cxnLst>
    <dgm:cxn modelId="{199CB18B-B2C7-4A50-9467-B72E869808CD}" srcId="{176FAD53-279C-483F-A071-F66368F21CD4}" destId="{CC008D7A-A194-4A04-AA91-92E44D5D79B1}" srcOrd="1" destOrd="0" parTransId="{25F9D000-7520-4B86-BFD4-94C66A3DB883}" sibTransId="{6030A38B-7238-4FA1-92E0-CC30E4C34533}"/>
    <dgm:cxn modelId="{0F69DE0B-2F5F-4FFB-A5A2-59D350876B09}" type="presOf" srcId="{A631E122-7809-4CE5-89A9-BA0FCA93FB87}" destId="{B8B5B36B-9BF8-4DC1-91EC-DC63F2FE953A}" srcOrd="0" destOrd="0" presId="urn:microsoft.com/office/officeart/2009/layout/CirclePictureHierarchy"/>
    <dgm:cxn modelId="{F04D3308-2721-443A-8B92-997535EB6CC0}" srcId="{CC008D7A-A194-4A04-AA91-92E44D5D79B1}" destId="{28F8053C-BD9D-4693-903B-2C96C5ED123B}" srcOrd="0" destOrd="0" parTransId="{EE300A0A-F5D2-43D6-B2A4-88AF6247A13B}" sibTransId="{601AA8B3-83DA-471C-8205-1AA8F7913C25}"/>
    <dgm:cxn modelId="{B63D83C2-B01D-487B-BBDF-7D021773C2C7}" type="presOf" srcId="{25F9D000-7520-4B86-BFD4-94C66A3DB883}" destId="{2EA44B46-F613-47C1-8F27-448A34D26BFE}" srcOrd="0" destOrd="0" presId="urn:microsoft.com/office/officeart/2009/layout/CirclePictureHierarchy"/>
    <dgm:cxn modelId="{F60FC29F-72A8-4841-B974-E1C5C33F4C90}" type="presOf" srcId="{F3186AA1-7D7C-4694-98E8-1FA0DCDD4FF3}" destId="{34D22CAC-16B3-4F4D-9E6E-3F57E2AE4CD9}" srcOrd="0" destOrd="0" presId="urn:microsoft.com/office/officeart/2009/layout/CirclePictureHierarchy"/>
    <dgm:cxn modelId="{206F5E72-C19F-40A2-A727-DD04E62B5D5E}" srcId="{19A1009D-5F70-496B-8BBE-9E6F083B379C}" destId="{CB9FAACD-2464-4B15-A98A-CA2F8C140BB5}" srcOrd="0" destOrd="0" parTransId="{A631E122-7809-4CE5-89A9-BA0FCA93FB87}" sibTransId="{D62C930C-35BB-468A-A5AA-46668B58EB62}"/>
    <dgm:cxn modelId="{45879E76-258A-4C25-88F8-A20412674BC5}" type="presOf" srcId="{CC008D7A-A194-4A04-AA91-92E44D5D79B1}" destId="{E05779C1-D25C-4CB6-BB58-347012325D77}" srcOrd="0" destOrd="0" presId="urn:microsoft.com/office/officeart/2009/layout/CirclePictureHierarchy"/>
    <dgm:cxn modelId="{CCE8358F-149A-4301-BFDA-75EE675CC3AF}" type="presOf" srcId="{CB9FAACD-2464-4B15-A98A-CA2F8C140BB5}" destId="{13D6BFD1-4DB2-49DE-88DF-B65F3376B9DE}" srcOrd="0" destOrd="0" presId="urn:microsoft.com/office/officeart/2009/layout/CirclePictureHierarchy"/>
    <dgm:cxn modelId="{87EAF286-3377-4CA7-B420-418A95B4D2D8}" srcId="{19A1009D-5F70-496B-8BBE-9E6F083B379C}" destId="{F92A08C6-8154-4CE9-A8ED-25C848CE560E}" srcOrd="1" destOrd="0" parTransId="{F3186AA1-7D7C-4694-98E8-1FA0DCDD4FF3}" sibTransId="{922B6F11-0F9D-40D7-94D7-3B8DAFBB9E5E}"/>
    <dgm:cxn modelId="{9923F65E-C695-463F-9551-631F45AE0162}" type="presOf" srcId="{28F8053C-BD9D-4693-903B-2C96C5ED123B}" destId="{6E1C1480-3C93-44DA-9201-BB6572D5C9BD}" srcOrd="0" destOrd="0" presId="urn:microsoft.com/office/officeart/2009/layout/CirclePictureHierarchy"/>
    <dgm:cxn modelId="{214E056E-4EA8-4650-8A9D-0331FFA6978E}" type="presOf" srcId="{F92A08C6-8154-4CE9-A8ED-25C848CE560E}" destId="{08050E2F-3A9E-42C0-A099-20AB14E08CF4}" srcOrd="0" destOrd="0" presId="urn:microsoft.com/office/officeart/2009/layout/CirclePictureHierarchy"/>
    <dgm:cxn modelId="{6374CCB3-5A5A-4BDA-ACB4-97584ED14070}" type="presOf" srcId="{C8DC6E73-5091-45E5-BF87-8AE2CEA9C215}" destId="{3FC72C18-BC58-4D88-98C8-4016175F94C4}" srcOrd="0" destOrd="0" presId="urn:microsoft.com/office/officeart/2009/layout/CirclePictureHierarchy"/>
    <dgm:cxn modelId="{16C31542-BC30-4A77-9682-C6579457646B}" srcId="{C8DC6E73-5091-45E5-BF87-8AE2CEA9C215}" destId="{176FAD53-279C-483F-A071-F66368F21CD4}" srcOrd="0" destOrd="0" parTransId="{9E368909-0314-4D9E-8D3A-87B7F1DA9D6F}" sibTransId="{ECB5C706-0831-4225-A295-EC9EED4FFC55}"/>
    <dgm:cxn modelId="{265CAD9A-7A66-4FAB-A4AD-8028368A8B81}" type="presOf" srcId="{19A1009D-5F70-496B-8BBE-9E6F083B379C}" destId="{AA16A0B0-9A6F-412E-99BE-A0F5DE1E6873}" srcOrd="0" destOrd="0" presId="urn:microsoft.com/office/officeart/2009/layout/CirclePictureHierarchy"/>
    <dgm:cxn modelId="{9A7A3275-F739-4834-B4E6-31364C9580FC}" type="presOf" srcId="{176FAD53-279C-483F-A071-F66368F21CD4}" destId="{F669342D-6A59-4DAB-A695-1B641CF8C393}" srcOrd="0" destOrd="0" presId="urn:microsoft.com/office/officeart/2009/layout/CirclePictureHierarchy"/>
    <dgm:cxn modelId="{34609126-8F99-4E86-B70A-FE1369FBBFB4}" srcId="{176FAD53-279C-483F-A071-F66368F21CD4}" destId="{19A1009D-5F70-496B-8BBE-9E6F083B379C}" srcOrd="0" destOrd="0" parTransId="{0E173A14-2AE0-45EF-B9CB-5F7EDF99E2FF}" sibTransId="{DF996608-79F1-4D75-92F0-EB1A3FB14658}"/>
    <dgm:cxn modelId="{FE8C95A2-8E78-476B-93F4-167AC3386328}" type="presOf" srcId="{0E173A14-2AE0-45EF-B9CB-5F7EDF99E2FF}" destId="{F4CA2636-3965-447F-87C3-DDD0FC65FBD2}" srcOrd="0" destOrd="0" presId="urn:microsoft.com/office/officeart/2009/layout/CirclePictureHierarchy"/>
    <dgm:cxn modelId="{6415FD53-5804-46E2-8174-34668DE4CF93}" type="presOf" srcId="{EE300A0A-F5D2-43D6-B2A4-88AF6247A13B}" destId="{EB1E4FBC-FEA3-47F3-B9AE-00D6F9FDEE6F}" srcOrd="0" destOrd="0" presId="urn:microsoft.com/office/officeart/2009/layout/CirclePictureHierarchy"/>
    <dgm:cxn modelId="{D692A6D2-391C-485B-A57A-69C36E4DC1A1}" type="presParOf" srcId="{3FC72C18-BC58-4D88-98C8-4016175F94C4}" destId="{A42BE5E3-98EB-4855-A904-C6782C19DBE6}" srcOrd="0" destOrd="0" presId="urn:microsoft.com/office/officeart/2009/layout/CirclePictureHierarchy"/>
    <dgm:cxn modelId="{A00505AB-6437-4205-BBF2-D4784E81F3D4}" type="presParOf" srcId="{A42BE5E3-98EB-4855-A904-C6782C19DBE6}" destId="{384EF6CF-4A18-45FD-8D07-A3B923F2280B}" srcOrd="0" destOrd="0" presId="urn:microsoft.com/office/officeart/2009/layout/CirclePictureHierarchy"/>
    <dgm:cxn modelId="{57B69C95-5B84-42C1-B7E2-F1439E2CC454}" type="presParOf" srcId="{384EF6CF-4A18-45FD-8D07-A3B923F2280B}" destId="{22C6B758-C87F-4471-9D44-A16A2787F698}" srcOrd="0" destOrd="0" presId="urn:microsoft.com/office/officeart/2009/layout/CirclePictureHierarchy"/>
    <dgm:cxn modelId="{5A237333-764F-4E85-A3B9-FAC6C0A449CB}" type="presParOf" srcId="{384EF6CF-4A18-45FD-8D07-A3B923F2280B}" destId="{F669342D-6A59-4DAB-A695-1B641CF8C393}" srcOrd="1" destOrd="0" presId="urn:microsoft.com/office/officeart/2009/layout/CirclePictureHierarchy"/>
    <dgm:cxn modelId="{CCA035C5-FC9D-4857-B222-860EDF684CDA}" type="presParOf" srcId="{A42BE5E3-98EB-4855-A904-C6782C19DBE6}" destId="{D8D8EE11-7ADE-4101-AAF3-EC88CAB961C5}" srcOrd="1" destOrd="0" presId="urn:microsoft.com/office/officeart/2009/layout/CirclePictureHierarchy"/>
    <dgm:cxn modelId="{3BBA8AD0-D227-483D-8C0B-6D385EFFA53A}" type="presParOf" srcId="{D8D8EE11-7ADE-4101-AAF3-EC88CAB961C5}" destId="{F4CA2636-3965-447F-87C3-DDD0FC65FBD2}" srcOrd="0" destOrd="0" presId="urn:microsoft.com/office/officeart/2009/layout/CirclePictureHierarchy"/>
    <dgm:cxn modelId="{26DB518A-DCF4-471E-9B07-F400FE0D3282}" type="presParOf" srcId="{D8D8EE11-7ADE-4101-AAF3-EC88CAB961C5}" destId="{AB1820D6-E984-40D7-9E65-AED67BD61A40}" srcOrd="1" destOrd="0" presId="urn:microsoft.com/office/officeart/2009/layout/CirclePictureHierarchy"/>
    <dgm:cxn modelId="{1FFB7BFB-6C0D-4CE6-9C45-4CE47C7BCAAC}" type="presParOf" srcId="{AB1820D6-E984-40D7-9E65-AED67BD61A40}" destId="{B5C38C0F-2FA5-4214-B95C-AEB4C47048FE}" srcOrd="0" destOrd="0" presId="urn:microsoft.com/office/officeart/2009/layout/CirclePictureHierarchy"/>
    <dgm:cxn modelId="{1129AA5B-007B-4727-89AA-82FEC44D5FD8}" type="presParOf" srcId="{B5C38C0F-2FA5-4214-B95C-AEB4C47048FE}" destId="{E5ABB2B6-7BD3-48BE-9DA5-0B2B791CE1F5}" srcOrd="0" destOrd="0" presId="urn:microsoft.com/office/officeart/2009/layout/CirclePictureHierarchy"/>
    <dgm:cxn modelId="{B4F5C6EA-1A42-4632-9F95-9C23D5F62565}" type="presParOf" srcId="{B5C38C0F-2FA5-4214-B95C-AEB4C47048FE}" destId="{AA16A0B0-9A6F-412E-99BE-A0F5DE1E6873}" srcOrd="1" destOrd="0" presId="urn:microsoft.com/office/officeart/2009/layout/CirclePictureHierarchy"/>
    <dgm:cxn modelId="{EB2556C4-6412-49C5-85C0-9F2759B3547A}" type="presParOf" srcId="{AB1820D6-E984-40D7-9E65-AED67BD61A40}" destId="{A2CC0613-D05D-4D64-8CEB-84509F7A63B3}" srcOrd="1" destOrd="0" presId="urn:microsoft.com/office/officeart/2009/layout/CirclePictureHierarchy"/>
    <dgm:cxn modelId="{BB5D8B19-FB1F-4ACF-A5B7-FD4CC46DE5B4}" type="presParOf" srcId="{A2CC0613-D05D-4D64-8CEB-84509F7A63B3}" destId="{B8B5B36B-9BF8-4DC1-91EC-DC63F2FE953A}" srcOrd="0" destOrd="0" presId="urn:microsoft.com/office/officeart/2009/layout/CirclePictureHierarchy"/>
    <dgm:cxn modelId="{A9E45F62-FA2B-4C6F-ACDA-1A9A3C656EF6}" type="presParOf" srcId="{A2CC0613-D05D-4D64-8CEB-84509F7A63B3}" destId="{80752971-ACCB-4256-97FD-D40987854A9E}" srcOrd="1" destOrd="0" presId="urn:microsoft.com/office/officeart/2009/layout/CirclePictureHierarchy"/>
    <dgm:cxn modelId="{06E4E530-B2B5-437D-B9AA-1B8B3B924D11}" type="presParOf" srcId="{80752971-ACCB-4256-97FD-D40987854A9E}" destId="{94EA9E28-1007-44E9-9597-09DE95789697}" srcOrd="0" destOrd="0" presId="urn:microsoft.com/office/officeart/2009/layout/CirclePictureHierarchy"/>
    <dgm:cxn modelId="{8EDB9049-A803-47A7-9A3C-070931DD8263}" type="presParOf" srcId="{94EA9E28-1007-44E9-9597-09DE95789697}" destId="{3F746F0F-26A7-4E74-B724-DF56C56F3F06}" srcOrd="0" destOrd="0" presId="urn:microsoft.com/office/officeart/2009/layout/CirclePictureHierarchy"/>
    <dgm:cxn modelId="{3D10D00F-06A0-427F-BF3D-8114A0262AA8}" type="presParOf" srcId="{94EA9E28-1007-44E9-9597-09DE95789697}" destId="{13D6BFD1-4DB2-49DE-88DF-B65F3376B9DE}" srcOrd="1" destOrd="0" presId="urn:microsoft.com/office/officeart/2009/layout/CirclePictureHierarchy"/>
    <dgm:cxn modelId="{9C84CF3E-20AC-4C27-BF22-94B16629FB4F}" type="presParOf" srcId="{80752971-ACCB-4256-97FD-D40987854A9E}" destId="{21C37E1E-E987-432F-A248-223BBAB40C8E}" srcOrd="1" destOrd="0" presId="urn:microsoft.com/office/officeart/2009/layout/CirclePictureHierarchy"/>
    <dgm:cxn modelId="{14E95806-A32E-43F7-8E38-1C0851E5123A}" type="presParOf" srcId="{A2CC0613-D05D-4D64-8CEB-84509F7A63B3}" destId="{34D22CAC-16B3-4F4D-9E6E-3F57E2AE4CD9}" srcOrd="2" destOrd="0" presId="urn:microsoft.com/office/officeart/2009/layout/CirclePictureHierarchy"/>
    <dgm:cxn modelId="{3519B727-CAA3-4667-9CBE-8D74F8FEA05A}" type="presParOf" srcId="{A2CC0613-D05D-4D64-8CEB-84509F7A63B3}" destId="{886C8389-FA86-4396-B561-C0DCCDA954C3}" srcOrd="3" destOrd="0" presId="urn:microsoft.com/office/officeart/2009/layout/CirclePictureHierarchy"/>
    <dgm:cxn modelId="{07F5C887-C7F6-4E1D-9543-6A698F242E53}" type="presParOf" srcId="{886C8389-FA86-4396-B561-C0DCCDA954C3}" destId="{BF1A4DAA-A11E-4646-A024-1031A2B4F58B}" srcOrd="0" destOrd="0" presId="urn:microsoft.com/office/officeart/2009/layout/CirclePictureHierarchy"/>
    <dgm:cxn modelId="{A0B93EA4-40C4-4C1C-9735-63C0C0A83803}" type="presParOf" srcId="{BF1A4DAA-A11E-4646-A024-1031A2B4F58B}" destId="{29CC3AB9-2077-45C1-8BF7-23A0500BCBFC}" srcOrd="0" destOrd="0" presId="urn:microsoft.com/office/officeart/2009/layout/CirclePictureHierarchy"/>
    <dgm:cxn modelId="{28B49059-7F53-47EA-A824-23CA2E880F4C}" type="presParOf" srcId="{BF1A4DAA-A11E-4646-A024-1031A2B4F58B}" destId="{08050E2F-3A9E-42C0-A099-20AB14E08CF4}" srcOrd="1" destOrd="0" presId="urn:microsoft.com/office/officeart/2009/layout/CirclePictureHierarchy"/>
    <dgm:cxn modelId="{A66A368E-6C7A-4793-B672-9FEEFE2150CA}" type="presParOf" srcId="{886C8389-FA86-4396-B561-C0DCCDA954C3}" destId="{242C8DFF-4B5E-4B80-8EDE-B5935F328FAA}" srcOrd="1" destOrd="0" presId="urn:microsoft.com/office/officeart/2009/layout/CirclePictureHierarchy"/>
    <dgm:cxn modelId="{7D757C8E-643D-4E0D-8511-E94FD16C6AD1}" type="presParOf" srcId="{D8D8EE11-7ADE-4101-AAF3-EC88CAB961C5}" destId="{2EA44B46-F613-47C1-8F27-448A34D26BFE}" srcOrd="2" destOrd="0" presId="urn:microsoft.com/office/officeart/2009/layout/CirclePictureHierarchy"/>
    <dgm:cxn modelId="{364B995F-E823-4DBF-9980-F9E7D9602A5C}" type="presParOf" srcId="{D8D8EE11-7ADE-4101-AAF3-EC88CAB961C5}" destId="{B630913C-191A-413F-8BB8-347E28819DE9}" srcOrd="3" destOrd="0" presId="urn:microsoft.com/office/officeart/2009/layout/CirclePictureHierarchy"/>
    <dgm:cxn modelId="{7FD8C6F7-37EC-4965-9662-FD3ECEC472F3}" type="presParOf" srcId="{B630913C-191A-413F-8BB8-347E28819DE9}" destId="{1BFE5E02-0633-4422-A435-0E8CC6B30677}" srcOrd="0" destOrd="0" presId="urn:microsoft.com/office/officeart/2009/layout/CirclePictureHierarchy"/>
    <dgm:cxn modelId="{99812D45-2B94-4197-BE19-3096E2ABE7E1}" type="presParOf" srcId="{1BFE5E02-0633-4422-A435-0E8CC6B30677}" destId="{C537907E-4D0E-456E-B7F3-7E98C6E2994B}" srcOrd="0" destOrd="0" presId="urn:microsoft.com/office/officeart/2009/layout/CirclePictureHierarchy"/>
    <dgm:cxn modelId="{71D5BE67-C8FE-4776-A3FB-5881471E1D68}" type="presParOf" srcId="{1BFE5E02-0633-4422-A435-0E8CC6B30677}" destId="{E05779C1-D25C-4CB6-BB58-347012325D77}" srcOrd="1" destOrd="0" presId="urn:microsoft.com/office/officeart/2009/layout/CirclePictureHierarchy"/>
    <dgm:cxn modelId="{6430B4A5-7729-4CD7-B1B7-93C0BAB748E9}" type="presParOf" srcId="{B630913C-191A-413F-8BB8-347E28819DE9}" destId="{66FD6A11-C839-4E01-ADAC-868A3ACB3522}" srcOrd="1" destOrd="0" presId="urn:microsoft.com/office/officeart/2009/layout/CirclePictureHierarchy"/>
    <dgm:cxn modelId="{93B404DF-C2E8-41B8-8100-30C91F9CBB2B}" type="presParOf" srcId="{66FD6A11-C839-4E01-ADAC-868A3ACB3522}" destId="{EB1E4FBC-FEA3-47F3-B9AE-00D6F9FDEE6F}" srcOrd="0" destOrd="0" presId="urn:microsoft.com/office/officeart/2009/layout/CirclePictureHierarchy"/>
    <dgm:cxn modelId="{544F6D0E-7AF5-4942-BD42-F1E9437786DB}" type="presParOf" srcId="{66FD6A11-C839-4E01-ADAC-868A3ACB3522}" destId="{13CB58CA-EC9C-4C47-9D78-30515DB8B8CD}" srcOrd="1" destOrd="0" presId="urn:microsoft.com/office/officeart/2009/layout/CirclePictureHierarchy"/>
    <dgm:cxn modelId="{82FEC5A1-B7F9-45C6-88FF-637794B5FEF7}" type="presParOf" srcId="{13CB58CA-EC9C-4C47-9D78-30515DB8B8CD}" destId="{E59B0B90-3DF7-42CA-9CBD-0781242F51FE}" srcOrd="0" destOrd="0" presId="urn:microsoft.com/office/officeart/2009/layout/CirclePictureHierarchy"/>
    <dgm:cxn modelId="{9FAA84AA-1DE0-4F75-A20C-39A1E29F8FE5}" type="presParOf" srcId="{E59B0B90-3DF7-42CA-9CBD-0781242F51FE}" destId="{3523DC78-AFA8-4D3F-A055-DBCE279376A4}" srcOrd="0" destOrd="0" presId="urn:microsoft.com/office/officeart/2009/layout/CirclePictureHierarchy"/>
    <dgm:cxn modelId="{5EC8C723-B274-4D07-9265-A44CDF08532E}" type="presParOf" srcId="{E59B0B90-3DF7-42CA-9CBD-0781242F51FE}" destId="{6E1C1480-3C93-44DA-9201-BB6572D5C9BD}" srcOrd="1" destOrd="0" presId="urn:microsoft.com/office/officeart/2009/layout/CirclePictureHierarchy"/>
    <dgm:cxn modelId="{0BA73B54-5D4F-4022-9383-FCAEF5E04996}" type="presParOf" srcId="{13CB58CA-EC9C-4C47-9D78-30515DB8B8CD}" destId="{A80EB6E5-BBCA-460B-AE56-3C73E260E03D}"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7517D7-F202-4503-AFD8-D4A86E678F2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it-IT"/>
        </a:p>
      </dgm:t>
    </dgm:pt>
    <dgm:pt modelId="{64BB55DD-F53F-46E4-B523-008211EF0672}">
      <dgm:prSet phldrT="[Testo]"/>
      <dgm:spPr>
        <a:solidFill>
          <a:schemeClr val="accent2"/>
        </a:solidFill>
      </dgm:spPr>
      <dgm:t>
        <a:bodyPr/>
        <a:lstStyle/>
        <a:p>
          <a:r>
            <a:rPr lang="it-IT" dirty="0" err="1" smtClean="0">
              <a:solidFill>
                <a:srgbClr val="FFC000"/>
              </a:solidFill>
            </a:rPr>
            <a:t>Corecom</a:t>
          </a:r>
          <a:endParaRPr lang="it-IT" dirty="0" smtClean="0">
            <a:solidFill>
              <a:srgbClr val="FFC000"/>
            </a:solidFill>
          </a:endParaRPr>
        </a:p>
        <a:p>
          <a:r>
            <a:rPr lang="it-IT" dirty="0" smtClean="0">
              <a:solidFill>
                <a:srgbClr val="FFC000"/>
              </a:solidFill>
            </a:rPr>
            <a:t>Lazio</a:t>
          </a:r>
          <a:endParaRPr lang="it-IT" dirty="0">
            <a:solidFill>
              <a:srgbClr val="FFC000"/>
            </a:solidFill>
          </a:endParaRPr>
        </a:p>
      </dgm:t>
    </dgm:pt>
    <dgm:pt modelId="{8EDBB434-2C61-41CC-8C22-F04ACB3FA0F6}" type="parTrans" cxnId="{1F357615-FBCF-498E-80CE-EA9A5A26E8CA}">
      <dgm:prSet/>
      <dgm:spPr/>
      <dgm:t>
        <a:bodyPr/>
        <a:lstStyle/>
        <a:p>
          <a:endParaRPr lang="it-IT"/>
        </a:p>
      </dgm:t>
    </dgm:pt>
    <dgm:pt modelId="{605CB809-4BD8-4026-A1AA-5D96C93FC8BC}" type="sibTrans" cxnId="{1F357615-FBCF-498E-80CE-EA9A5A26E8CA}">
      <dgm:prSet/>
      <dgm:spPr/>
      <dgm:t>
        <a:bodyPr/>
        <a:lstStyle/>
        <a:p>
          <a:endParaRPr lang="it-IT"/>
        </a:p>
      </dgm:t>
    </dgm:pt>
    <dgm:pt modelId="{CA35187F-E6FC-4669-B0D6-6D6F339C37B1}">
      <dgm:prSet phldrT="[Testo]" custT="1"/>
      <dgm:spPr>
        <a:solidFill>
          <a:schemeClr val="accent2"/>
        </a:solidFill>
      </dgm:spPr>
      <dgm:t>
        <a:bodyPr/>
        <a:lstStyle/>
        <a:p>
          <a:r>
            <a:rPr lang="it-IT" sz="1200" dirty="0" smtClean="0"/>
            <a:t>Promozioni non richieste</a:t>
          </a:r>
          <a:endParaRPr lang="it-IT" sz="1200" dirty="0"/>
        </a:p>
      </dgm:t>
    </dgm:pt>
    <dgm:pt modelId="{E11DD192-EA06-4D97-9BBA-BAA6C8570478}" type="parTrans" cxnId="{B607DD75-E001-4FB1-8D20-95FD256CB6FD}">
      <dgm:prSet/>
      <dgm:spPr/>
      <dgm:t>
        <a:bodyPr/>
        <a:lstStyle/>
        <a:p>
          <a:endParaRPr lang="it-IT"/>
        </a:p>
      </dgm:t>
    </dgm:pt>
    <dgm:pt modelId="{F3EDC144-55A9-4339-8BE9-B380E5B035B0}" type="sibTrans" cxnId="{B607DD75-E001-4FB1-8D20-95FD256CB6FD}">
      <dgm:prSet/>
      <dgm:spPr/>
      <dgm:t>
        <a:bodyPr/>
        <a:lstStyle/>
        <a:p>
          <a:endParaRPr lang="it-IT"/>
        </a:p>
      </dgm:t>
    </dgm:pt>
    <dgm:pt modelId="{69F1A2D9-A46F-4E7B-8251-C406B0CF6F83}">
      <dgm:prSet phldrT="[Testo]" custT="1"/>
      <dgm:spPr>
        <a:solidFill>
          <a:schemeClr val="accent2"/>
        </a:solidFill>
      </dgm:spPr>
      <dgm:t>
        <a:bodyPr/>
        <a:lstStyle/>
        <a:p>
          <a:r>
            <a:rPr lang="it-IT" sz="1200" dirty="0" smtClean="0"/>
            <a:t>Fatturazioni non realistiche</a:t>
          </a:r>
          <a:endParaRPr lang="it-IT" sz="1200" dirty="0"/>
        </a:p>
      </dgm:t>
    </dgm:pt>
    <dgm:pt modelId="{10AB8638-12C2-441A-ACCE-7BC9B4D12B8E}" type="parTrans" cxnId="{05833519-D49C-4160-9A39-403E149E2D18}">
      <dgm:prSet/>
      <dgm:spPr/>
      <dgm:t>
        <a:bodyPr/>
        <a:lstStyle/>
        <a:p>
          <a:endParaRPr lang="it-IT"/>
        </a:p>
      </dgm:t>
    </dgm:pt>
    <dgm:pt modelId="{76AEA4D2-4DD0-4734-8C22-4B8F387CD318}" type="sibTrans" cxnId="{05833519-D49C-4160-9A39-403E149E2D18}">
      <dgm:prSet/>
      <dgm:spPr/>
      <dgm:t>
        <a:bodyPr/>
        <a:lstStyle/>
        <a:p>
          <a:endParaRPr lang="it-IT"/>
        </a:p>
      </dgm:t>
    </dgm:pt>
    <dgm:pt modelId="{9BF68157-3308-405B-8130-1AF569C88E9E}">
      <dgm:prSet phldrT="[Testo]" custT="1"/>
      <dgm:spPr>
        <a:solidFill>
          <a:schemeClr val="accent2"/>
        </a:solidFill>
      </dgm:spPr>
      <dgm:t>
        <a:bodyPr/>
        <a:lstStyle/>
        <a:p>
          <a:r>
            <a:rPr lang="it-IT" sz="1400" dirty="0" smtClean="0"/>
            <a:t>Mancate attivazioni</a:t>
          </a:r>
          <a:endParaRPr lang="it-IT" sz="1400" dirty="0"/>
        </a:p>
      </dgm:t>
    </dgm:pt>
    <dgm:pt modelId="{94BB020F-EC11-450A-97D3-701C19CEFF1B}" type="parTrans" cxnId="{0C65EE46-1095-4743-9204-ECC9CBF8B39B}">
      <dgm:prSet/>
      <dgm:spPr/>
      <dgm:t>
        <a:bodyPr/>
        <a:lstStyle/>
        <a:p>
          <a:endParaRPr lang="it-IT"/>
        </a:p>
      </dgm:t>
    </dgm:pt>
    <dgm:pt modelId="{03F749EC-20BF-4B90-933A-41E19D8C4F20}" type="sibTrans" cxnId="{0C65EE46-1095-4743-9204-ECC9CBF8B39B}">
      <dgm:prSet/>
      <dgm:spPr/>
      <dgm:t>
        <a:bodyPr/>
        <a:lstStyle/>
        <a:p>
          <a:endParaRPr lang="it-IT"/>
        </a:p>
      </dgm:t>
    </dgm:pt>
    <dgm:pt modelId="{AC68E657-F571-4AA0-9F80-67F2A279EA98}">
      <dgm:prSet phldrT="[Testo]" custT="1"/>
      <dgm:spPr>
        <a:solidFill>
          <a:schemeClr val="accent2"/>
        </a:solidFill>
      </dgm:spPr>
      <dgm:t>
        <a:bodyPr/>
        <a:lstStyle/>
        <a:p>
          <a:r>
            <a:rPr lang="it-IT" sz="1400" dirty="0" smtClean="0"/>
            <a:t>Sospensione del servizio, ADSL lento, passaggio ad altro gestore</a:t>
          </a:r>
        </a:p>
        <a:p>
          <a:endParaRPr lang="it-IT" sz="1200" dirty="0"/>
        </a:p>
      </dgm:t>
    </dgm:pt>
    <dgm:pt modelId="{24038BBE-5821-4736-8B41-197BA39F850B}" type="parTrans" cxnId="{607B9DB0-B084-44B0-8184-AC83FA60566A}">
      <dgm:prSet/>
      <dgm:spPr/>
      <dgm:t>
        <a:bodyPr/>
        <a:lstStyle/>
        <a:p>
          <a:endParaRPr lang="it-IT"/>
        </a:p>
      </dgm:t>
    </dgm:pt>
    <dgm:pt modelId="{335418F4-138A-492B-9CCD-2DCF958D31AC}" type="sibTrans" cxnId="{607B9DB0-B084-44B0-8184-AC83FA60566A}">
      <dgm:prSet/>
      <dgm:spPr/>
      <dgm:t>
        <a:bodyPr/>
        <a:lstStyle/>
        <a:p>
          <a:endParaRPr lang="it-IT"/>
        </a:p>
      </dgm:t>
    </dgm:pt>
    <dgm:pt modelId="{8C0E0B8A-F44A-4A90-86DB-28BB440354F1}" type="pres">
      <dgm:prSet presAssocID="{B87517D7-F202-4503-AFD8-D4A86E678F23}" presName="Name0" presStyleCnt="0">
        <dgm:presLayoutVars>
          <dgm:chMax val="1"/>
          <dgm:dir/>
          <dgm:animLvl val="ctr"/>
          <dgm:resizeHandles val="exact"/>
        </dgm:presLayoutVars>
      </dgm:prSet>
      <dgm:spPr/>
      <dgm:t>
        <a:bodyPr/>
        <a:lstStyle/>
        <a:p>
          <a:endParaRPr lang="it-IT"/>
        </a:p>
      </dgm:t>
    </dgm:pt>
    <dgm:pt modelId="{7FA36EE8-BB59-4585-BB65-85BD118BFCA5}" type="pres">
      <dgm:prSet presAssocID="{64BB55DD-F53F-46E4-B523-008211EF0672}" presName="centerShape" presStyleLbl="node0" presStyleIdx="0" presStyleCnt="1"/>
      <dgm:spPr/>
      <dgm:t>
        <a:bodyPr/>
        <a:lstStyle/>
        <a:p>
          <a:endParaRPr lang="it-IT"/>
        </a:p>
      </dgm:t>
    </dgm:pt>
    <dgm:pt modelId="{7B62F5D0-2043-488C-8D56-910660F61D80}" type="pres">
      <dgm:prSet presAssocID="{CA35187F-E6FC-4669-B0D6-6D6F339C37B1}" presName="node" presStyleLbl="node1" presStyleIdx="0" presStyleCnt="4" custScaleX="116823" custScaleY="94788">
        <dgm:presLayoutVars>
          <dgm:bulletEnabled val="1"/>
        </dgm:presLayoutVars>
      </dgm:prSet>
      <dgm:spPr/>
      <dgm:t>
        <a:bodyPr/>
        <a:lstStyle/>
        <a:p>
          <a:endParaRPr lang="it-IT"/>
        </a:p>
      </dgm:t>
    </dgm:pt>
    <dgm:pt modelId="{72B9FF23-A10E-47D9-B599-BB544D4AB4F0}" type="pres">
      <dgm:prSet presAssocID="{CA35187F-E6FC-4669-B0D6-6D6F339C37B1}" presName="dummy" presStyleCnt="0"/>
      <dgm:spPr/>
    </dgm:pt>
    <dgm:pt modelId="{9E13D0FA-E7F1-499F-8B96-FA0B6AEC0D95}" type="pres">
      <dgm:prSet presAssocID="{F3EDC144-55A9-4339-8BE9-B380E5B035B0}" presName="sibTrans" presStyleLbl="sibTrans2D1" presStyleIdx="0" presStyleCnt="4"/>
      <dgm:spPr/>
      <dgm:t>
        <a:bodyPr/>
        <a:lstStyle/>
        <a:p>
          <a:endParaRPr lang="it-IT"/>
        </a:p>
      </dgm:t>
    </dgm:pt>
    <dgm:pt modelId="{FF3AB060-C1D1-4E6D-8F68-55895A2D8DA2}" type="pres">
      <dgm:prSet presAssocID="{69F1A2D9-A46F-4E7B-8251-C406B0CF6F83}" presName="node" presStyleLbl="node1" presStyleIdx="1" presStyleCnt="4">
        <dgm:presLayoutVars>
          <dgm:bulletEnabled val="1"/>
        </dgm:presLayoutVars>
      </dgm:prSet>
      <dgm:spPr/>
      <dgm:t>
        <a:bodyPr/>
        <a:lstStyle/>
        <a:p>
          <a:endParaRPr lang="it-IT"/>
        </a:p>
      </dgm:t>
    </dgm:pt>
    <dgm:pt modelId="{07E1895F-E249-4361-B495-9BF646AAD446}" type="pres">
      <dgm:prSet presAssocID="{69F1A2D9-A46F-4E7B-8251-C406B0CF6F83}" presName="dummy" presStyleCnt="0"/>
      <dgm:spPr/>
    </dgm:pt>
    <dgm:pt modelId="{A2DB1A25-896D-4E67-90B3-E53CF1F5D96E}" type="pres">
      <dgm:prSet presAssocID="{76AEA4D2-4DD0-4734-8C22-4B8F387CD318}" presName="sibTrans" presStyleLbl="sibTrans2D1" presStyleIdx="1" presStyleCnt="4"/>
      <dgm:spPr/>
      <dgm:t>
        <a:bodyPr/>
        <a:lstStyle/>
        <a:p>
          <a:endParaRPr lang="it-IT"/>
        </a:p>
      </dgm:t>
    </dgm:pt>
    <dgm:pt modelId="{9E0ABBAB-3F3F-4D32-8B7D-FB247D5AD6BF}" type="pres">
      <dgm:prSet presAssocID="{9BF68157-3308-405B-8130-1AF569C88E9E}" presName="node" presStyleLbl="node1" presStyleIdx="2" presStyleCnt="4">
        <dgm:presLayoutVars>
          <dgm:bulletEnabled val="1"/>
        </dgm:presLayoutVars>
      </dgm:prSet>
      <dgm:spPr/>
      <dgm:t>
        <a:bodyPr/>
        <a:lstStyle/>
        <a:p>
          <a:endParaRPr lang="it-IT"/>
        </a:p>
      </dgm:t>
    </dgm:pt>
    <dgm:pt modelId="{1694BA49-9708-4BC2-9B90-AFA3D55DBD0F}" type="pres">
      <dgm:prSet presAssocID="{9BF68157-3308-405B-8130-1AF569C88E9E}" presName="dummy" presStyleCnt="0"/>
      <dgm:spPr/>
    </dgm:pt>
    <dgm:pt modelId="{4C364556-FBF0-437A-BF17-0FF8E32DA64F}" type="pres">
      <dgm:prSet presAssocID="{03F749EC-20BF-4B90-933A-41E19D8C4F20}" presName="sibTrans" presStyleLbl="sibTrans2D1" presStyleIdx="2" presStyleCnt="4"/>
      <dgm:spPr/>
      <dgm:t>
        <a:bodyPr/>
        <a:lstStyle/>
        <a:p>
          <a:endParaRPr lang="it-IT"/>
        </a:p>
      </dgm:t>
    </dgm:pt>
    <dgm:pt modelId="{F15EC474-90BA-4541-B961-A6F9B9AB172B}" type="pres">
      <dgm:prSet presAssocID="{AC68E657-F571-4AA0-9F80-67F2A279EA98}" presName="node" presStyleLbl="node1" presStyleIdx="3" presStyleCnt="4" custScaleX="149121" custScaleY="139394">
        <dgm:presLayoutVars>
          <dgm:bulletEnabled val="1"/>
        </dgm:presLayoutVars>
      </dgm:prSet>
      <dgm:spPr/>
      <dgm:t>
        <a:bodyPr/>
        <a:lstStyle/>
        <a:p>
          <a:endParaRPr lang="it-IT"/>
        </a:p>
      </dgm:t>
    </dgm:pt>
    <dgm:pt modelId="{2FF2A15C-613E-4BED-96C9-57F4B5F64107}" type="pres">
      <dgm:prSet presAssocID="{AC68E657-F571-4AA0-9F80-67F2A279EA98}" presName="dummy" presStyleCnt="0"/>
      <dgm:spPr/>
    </dgm:pt>
    <dgm:pt modelId="{C691DB51-1DB0-487C-87F8-ABA9ACAF4E0C}" type="pres">
      <dgm:prSet presAssocID="{335418F4-138A-492B-9CCD-2DCF958D31AC}" presName="sibTrans" presStyleLbl="sibTrans2D1" presStyleIdx="3" presStyleCnt="4"/>
      <dgm:spPr/>
      <dgm:t>
        <a:bodyPr/>
        <a:lstStyle/>
        <a:p>
          <a:endParaRPr lang="it-IT"/>
        </a:p>
      </dgm:t>
    </dgm:pt>
  </dgm:ptLst>
  <dgm:cxnLst>
    <dgm:cxn modelId="{E201152B-8198-46C7-8366-189F22C11A90}" type="presOf" srcId="{F3EDC144-55A9-4339-8BE9-B380E5B035B0}" destId="{9E13D0FA-E7F1-499F-8B96-FA0B6AEC0D95}" srcOrd="0" destOrd="0" presId="urn:microsoft.com/office/officeart/2005/8/layout/radial6"/>
    <dgm:cxn modelId="{8C19F0AC-DCE5-46A5-8981-EBC474A73BA2}" type="presOf" srcId="{03F749EC-20BF-4B90-933A-41E19D8C4F20}" destId="{4C364556-FBF0-437A-BF17-0FF8E32DA64F}" srcOrd="0" destOrd="0" presId="urn:microsoft.com/office/officeart/2005/8/layout/radial6"/>
    <dgm:cxn modelId="{4288B8E5-C960-4F0A-B2D8-FC5DD3C18AAF}" type="presOf" srcId="{B87517D7-F202-4503-AFD8-D4A86E678F23}" destId="{8C0E0B8A-F44A-4A90-86DB-28BB440354F1}" srcOrd="0" destOrd="0" presId="urn:microsoft.com/office/officeart/2005/8/layout/radial6"/>
    <dgm:cxn modelId="{1F357615-FBCF-498E-80CE-EA9A5A26E8CA}" srcId="{B87517D7-F202-4503-AFD8-D4A86E678F23}" destId="{64BB55DD-F53F-46E4-B523-008211EF0672}" srcOrd="0" destOrd="0" parTransId="{8EDBB434-2C61-41CC-8C22-F04ACB3FA0F6}" sibTransId="{605CB809-4BD8-4026-A1AA-5D96C93FC8BC}"/>
    <dgm:cxn modelId="{2C5AEE02-EEFF-495C-867B-7348D097469F}" type="presOf" srcId="{AC68E657-F571-4AA0-9F80-67F2A279EA98}" destId="{F15EC474-90BA-4541-B961-A6F9B9AB172B}" srcOrd="0" destOrd="0" presId="urn:microsoft.com/office/officeart/2005/8/layout/radial6"/>
    <dgm:cxn modelId="{572959F5-B11E-4A3C-B589-4606D06A5C64}" type="presOf" srcId="{69F1A2D9-A46F-4E7B-8251-C406B0CF6F83}" destId="{FF3AB060-C1D1-4E6D-8F68-55895A2D8DA2}" srcOrd="0" destOrd="0" presId="urn:microsoft.com/office/officeart/2005/8/layout/radial6"/>
    <dgm:cxn modelId="{B607DD75-E001-4FB1-8D20-95FD256CB6FD}" srcId="{64BB55DD-F53F-46E4-B523-008211EF0672}" destId="{CA35187F-E6FC-4669-B0D6-6D6F339C37B1}" srcOrd="0" destOrd="0" parTransId="{E11DD192-EA06-4D97-9BBA-BAA6C8570478}" sibTransId="{F3EDC144-55A9-4339-8BE9-B380E5B035B0}"/>
    <dgm:cxn modelId="{11B347AF-5017-4F5A-94C9-43734B823381}" type="presOf" srcId="{9BF68157-3308-405B-8130-1AF569C88E9E}" destId="{9E0ABBAB-3F3F-4D32-8B7D-FB247D5AD6BF}" srcOrd="0" destOrd="0" presId="urn:microsoft.com/office/officeart/2005/8/layout/radial6"/>
    <dgm:cxn modelId="{4B3729D9-0AE0-4BCF-9F72-11575471FBC0}" type="presOf" srcId="{CA35187F-E6FC-4669-B0D6-6D6F339C37B1}" destId="{7B62F5D0-2043-488C-8D56-910660F61D80}" srcOrd="0" destOrd="0" presId="urn:microsoft.com/office/officeart/2005/8/layout/radial6"/>
    <dgm:cxn modelId="{05833519-D49C-4160-9A39-403E149E2D18}" srcId="{64BB55DD-F53F-46E4-B523-008211EF0672}" destId="{69F1A2D9-A46F-4E7B-8251-C406B0CF6F83}" srcOrd="1" destOrd="0" parTransId="{10AB8638-12C2-441A-ACCE-7BC9B4D12B8E}" sibTransId="{76AEA4D2-4DD0-4734-8C22-4B8F387CD318}"/>
    <dgm:cxn modelId="{607B9DB0-B084-44B0-8184-AC83FA60566A}" srcId="{64BB55DD-F53F-46E4-B523-008211EF0672}" destId="{AC68E657-F571-4AA0-9F80-67F2A279EA98}" srcOrd="3" destOrd="0" parTransId="{24038BBE-5821-4736-8B41-197BA39F850B}" sibTransId="{335418F4-138A-492B-9CCD-2DCF958D31AC}"/>
    <dgm:cxn modelId="{261AC58C-7EA1-4A7D-A844-2DA350742773}" type="presOf" srcId="{76AEA4D2-4DD0-4734-8C22-4B8F387CD318}" destId="{A2DB1A25-896D-4E67-90B3-E53CF1F5D96E}" srcOrd="0" destOrd="0" presId="urn:microsoft.com/office/officeart/2005/8/layout/radial6"/>
    <dgm:cxn modelId="{D1F63806-D2CD-493F-8363-3C7BF07480AD}" type="presOf" srcId="{64BB55DD-F53F-46E4-B523-008211EF0672}" destId="{7FA36EE8-BB59-4585-BB65-85BD118BFCA5}" srcOrd="0" destOrd="0" presId="urn:microsoft.com/office/officeart/2005/8/layout/radial6"/>
    <dgm:cxn modelId="{D98BF210-5854-4C3E-8EAB-4D916B2D60E3}" type="presOf" srcId="{335418F4-138A-492B-9CCD-2DCF958D31AC}" destId="{C691DB51-1DB0-487C-87F8-ABA9ACAF4E0C}" srcOrd="0" destOrd="0" presId="urn:microsoft.com/office/officeart/2005/8/layout/radial6"/>
    <dgm:cxn modelId="{0C65EE46-1095-4743-9204-ECC9CBF8B39B}" srcId="{64BB55DD-F53F-46E4-B523-008211EF0672}" destId="{9BF68157-3308-405B-8130-1AF569C88E9E}" srcOrd="2" destOrd="0" parTransId="{94BB020F-EC11-450A-97D3-701C19CEFF1B}" sibTransId="{03F749EC-20BF-4B90-933A-41E19D8C4F20}"/>
    <dgm:cxn modelId="{D1EAC853-4532-4435-8374-8BE8641C49D4}" type="presParOf" srcId="{8C0E0B8A-F44A-4A90-86DB-28BB440354F1}" destId="{7FA36EE8-BB59-4585-BB65-85BD118BFCA5}" srcOrd="0" destOrd="0" presId="urn:microsoft.com/office/officeart/2005/8/layout/radial6"/>
    <dgm:cxn modelId="{786BC78F-BAF9-489A-8261-BAB33D742F0A}" type="presParOf" srcId="{8C0E0B8A-F44A-4A90-86DB-28BB440354F1}" destId="{7B62F5D0-2043-488C-8D56-910660F61D80}" srcOrd="1" destOrd="0" presId="urn:microsoft.com/office/officeart/2005/8/layout/radial6"/>
    <dgm:cxn modelId="{C3037139-F2BF-43D9-9CFD-06ADBB876293}" type="presParOf" srcId="{8C0E0B8A-F44A-4A90-86DB-28BB440354F1}" destId="{72B9FF23-A10E-47D9-B599-BB544D4AB4F0}" srcOrd="2" destOrd="0" presId="urn:microsoft.com/office/officeart/2005/8/layout/radial6"/>
    <dgm:cxn modelId="{8FBBDBC3-8A2E-4C09-99DF-F08B8CFF463F}" type="presParOf" srcId="{8C0E0B8A-F44A-4A90-86DB-28BB440354F1}" destId="{9E13D0FA-E7F1-499F-8B96-FA0B6AEC0D95}" srcOrd="3" destOrd="0" presId="urn:microsoft.com/office/officeart/2005/8/layout/radial6"/>
    <dgm:cxn modelId="{47DA84A6-A7EA-4664-BD6A-95D86A0ED99A}" type="presParOf" srcId="{8C0E0B8A-F44A-4A90-86DB-28BB440354F1}" destId="{FF3AB060-C1D1-4E6D-8F68-55895A2D8DA2}" srcOrd="4" destOrd="0" presId="urn:microsoft.com/office/officeart/2005/8/layout/radial6"/>
    <dgm:cxn modelId="{A2E2BBC7-BFF0-4448-8CF9-2D839B6B16D0}" type="presParOf" srcId="{8C0E0B8A-F44A-4A90-86DB-28BB440354F1}" destId="{07E1895F-E249-4361-B495-9BF646AAD446}" srcOrd="5" destOrd="0" presId="urn:microsoft.com/office/officeart/2005/8/layout/radial6"/>
    <dgm:cxn modelId="{3383224A-918D-4DFF-AA1E-F18A6B600764}" type="presParOf" srcId="{8C0E0B8A-F44A-4A90-86DB-28BB440354F1}" destId="{A2DB1A25-896D-4E67-90B3-E53CF1F5D96E}" srcOrd="6" destOrd="0" presId="urn:microsoft.com/office/officeart/2005/8/layout/radial6"/>
    <dgm:cxn modelId="{8325B007-863E-43FD-B2C8-F9D0FC9EC4F8}" type="presParOf" srcId="{8C0E0B8A-F44A-4A90-86DB-28BB440354F1}" destId="{9E0ABBAB-3F3F-4D32-8B7D-FB247D5AD6BF}" srcOrd="7" destOrd="0" presId="urn:microsoft.com/office/officeart/2005/8/layout/radial6"/>
    <dgm:cxn modelId="{1C004F2C-DDD9-4C2C-9AEC-792AE963CC49}" type="presParOf" srcId="{8C0E0B8A-F44A-4A90-86DB-28BB440354F1}" destId="{1694BA49-9708-4BC2-9B90-AFA3D55DBD0F}" srcOrd="8" destOrd="0" presId="urn:microsoft.com/office/officeart/2005/8/layout/radial6"/>
    <dgm:cxn modelId="{E8CFC5F7-D83E-456A-BF5C-D55F32D23745}" type="presParOf" srcId="{8C0E0B8A-F44A-4A90-86DB-28BB440354F1}" destId="{4C364556-FBF0-437A-BF17-0FF8E32DA64F}" srcOrd="9" destOrd="0" presId="urn:microsoft.com/office/officeart/2005/8/layout/radial6"/>
    <dgm:cxn modelId="{D0B8E356-50E0-4A45-937A-3B6728377D4F}" type="presParOf" srcId="{8C0E0B8A-F44A-4A90-86DB-28BB440354F1}" destId="{F15EC474-90BA-4541-B961-A6F9B9AB172B}" srcOrd="10" destOrd="0" presId="urn:microsoft.com/office/officeart/2005/8/layout/radial6"/>
    <dgm:cxn modelId="{DA3A6D73-F63A-4BDD-A9DF-735A6EAF5E15}" type="presParOf" srcId="{8C0E0B8A-F44A-4A90-86DB-28BB440354F1}" destId="{2FF2A15C-613E-4BED-96C9-57F4B5F64107}" srcOrd="11" destOrd="0" presId="urn:microsoft.com/office/officeart/2005/8/layout/radial6"/>
    <dgm:cxn modelId="{63B786C0-A8C9-4069-95B2-CBFC7CA743EB}" type="presParOf" srcId="{8C0E0B8A-F44A-4A90-86DB-28BB440354F1}" destId="{C691DB51-1DB0-487C-87F8-ABA9ACAF4E0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A38B4B-9B16-4A48-BDD1-8599A3EC95EC}"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it-IT"/>
        </a:p>
      </dgm:t>
    </dgm:pt>
    <dgm:pt modelId="{622F91E0-A4F9-4C52-8EE7-628661792141}">
      <dgm:prSet phldrT="[Testo]"/>
      <dgm:spPr>
        <a:solidFill>
          <a:schemeClr val="accent2"/>
        </a:solidFill>
      </dgm:spPr>
      <dgm:t>
        <a:bodyPr/>
        <a:lstStyle/>
        <a:p>
          <a:r>
            <a:rPr lang="it-IT" dirty="0" smtClean="0"/>
            <a:t>Indennizzo per mancata attivazione del servizio – euro</a:t>
          </a:r>
          <a:r>
            <a:rPr lang="it-IT" dirty="0" smtClean="0">
              <a:solidFill>
                <a:srgbClr val="FFFF00"/>
              </a:solidFill>
            </a:rPr>
            <a:t> </a:t>
          </a:r>
          <a:r>
            <a:rPr lang="it-IT" b="1" dirty="0" smtClean="0">
              <a:solidFill>
                <a:srgbClr val="FFFF00"/>
              </a:solidFill>
              <a:effectLst>
                <a:outerShdw blurRad="38100" dist="38100" dir="2700000" algn="tl">
                  <a:srgbClr val="000000">
                    <a:alpha val="43137"/>
                  </a:srgbClr>
                </a:outerShdw>
              </a:effectLst>
            </a:rPr>
            <a:t>7.50</a:t>
          </a:r>
          <a:r>
            <a:rPr lang="it-IT" dirty="0" smtClean="0">
              <a:solidFill>
                <a:srgbClr val="FFFF00"/>
              </a:solidFill>
            </a:rPr>
            <a:t> </a:t>
          </a:r>
          <a:r>
            <a:rPr lang="it-IT" dirty="0" smtClean="0"/>
            <a:t>per ogni giorno di ritardo-</a:t>
          </a:r>
          <a:endParaRPr lang="it-IT" dirty="0"/>
        </a:p>
      </dgm:t>
    </dgm:pt>
    <dgm:pt modelId="{CAA92413-3997-48EF-B27D-7061D76E6BA0}" type="parTrans" cxnId="{1AD29F04-A9BF-48EE-864C-7965D9756383}">
      <dgm:prSet/>
      <dgm:spPr/>
      <dgm:t>
        <a:bodyPr/>
        <a:lstStyle/>
        <a:p>
          <a:endParaRPr lang="it-IT"/>
        </a:p>
      </dgm:t>
    </dgm:pt>
    <dgm:pt modelId="{73A33C62-2454-493C-96EF-C9464A7E2D4E}" type="sibTrans" cxnId="{1AD29F04-A9BF-48EE-864C-7965D9756383}">
      <dgm:prSet/>
      <dgm:spPr/>
      <dgm:t>
        <a:bodyPr/>
        <a:lstStyle/>
        <a:p>
          <a:endParaRPr lang="it-IT"/>
        </a:p>
      </dgm:t>
    </dgm:pt>
    <dgm:pt modelId="{F9171AAF-2BA3-4FCA-AFCC-8EF459284365}">
      <dgm:prSet phldrT="[Testo]"/>
      <dgm:spPr>
        <a:solidFill>
          <a:schemeClr val="accent2"/>
        </a:solidFill>
      </dgm:spPr>
      <dgm:t>
        <a:bodyPr/>
        <a:lstStyle/>
        <a:p>
          <a:r>
            <a:rPr lang="it-IT" dirty="0" smtClean="0"/>
            <a:t>Indennizzo per malfunzionamento del servizio- euro </a:t>
          </a:r>
          <a:r>
            <a:rPr lang="it-IT" b="1" dirty="0" smtClean="0">
              <a:solidFill>
                <a:srgbClr val="FFFF00"/>
              </a:solidFill>
              <a:effectLst>
                <a:outerShdw blurRad="38100" dist="38100" dir="2700000" algn="tl">
                  <a:srgbClr val="000000">
                    <a:alpha val="43137"/>
                  </a:srgbClr>
                </a:outerShdw>
              </a:effectLst>
            </a:rPr>
            <a:t>5,00</a:t>
          </a:r>
          <a:r>
            <a:rPr lang="it-IT" dirty="0" smtClean="0"/>
            <a:t> per ogni giorno d’interruzione-</a:t>
          </a:r>
          <a:endParaRPr lang="it-IT" dirty="0"/>
        </a:p>
      </dgm:t>
    </dgm:pt>
    <dgm:pt modelId="{6A32B34D-81D1-4D31-A329-5276FAA47F15}" type="parTrans" cxnId="{DA29FDA9-68A7-409B-AE0D-8BEA2A9E4915}">
      <dgm:prSet/>
      <dgm:spPr/>
      <dgm:t>
        <a:bodyPr/>
        <a:lstStyle/>
        <a:p>
          <a:endParaRPr lang="it-IT"/>
        </a:p>
      </dgm:t>
    </dgm:pt>
    <dgm:pt modelId="{7667E98A-91B1-45FF-A7F6-C810549179D5}" type="sibTrans" cxnId="{DA29FDA9-68A7-409B-AE0D-8BEA2A9E4915}">
      <dgm:prSet/>
      <dgm:spPr/>
      <dgm:t>
        <a:bodyPr/>
        <a:lstStyle/>
        <a:p>
          <a:endParaRPr lang="it-IT"/>
        </a:p>
      </dgm:t>
    </dgm:pt>
    <dgm:pt modelId="{548EF0B4-99A6-47C1-9989-EB2FD6C1ABB2}">
      <dgm:prSet phldrT="[Testo]"/>
      <dgm:spPr>
        <a:solidFill>
          <a:schemeClr val="accent2"/>
        </a:solidFill>
      </dgm:spPr>
      <dgm:t>
        <a:bodyPr/>
        <a:lstStyle/>
        <a:p>
          <a:r>
            <a:rPr lang="it-IT" dirty="0" smtClean="0"/>
            <a:t>Indennizzo per attivazione di servizi o profili tariffari non richiesti- euro </a:t>
          </a:r>
          <a:r>
            <a:rPr lang="it-IT" b="1" dirty="0" smtClean="0">
              <a:solidFill>
                <a:srgbClr val="FFFF00"/>
              </a:solidFill>
              <a:effectLst>
                <a:outerShdw blurRad="38100" dist="38100" dir="2700000" algn="tl">
                  <a:srgbClr val="000000">
                    <a:alpha val="43137"/>
                  </a:srgbClr>
                </a:outerShdw>
              </a:effectLst>
            </a:rPr>
            <a:t>5,00</a:t>
          </a:r>
          <a:r>
            <a:rPr lang="it-IT" dirty="0" smtClean="0">
              <a:solidFill>
                <a:srgbClr val="FFFF00"/>
              </a:solidFill>
            </a:rPr>
            <a:t> </a:t>
          </a:r>
          <a:r>
            <a:rPr lang="it-IT" dirty="0" smtClean="0"/>
            <a:t>per ogni giorno di attivazione- </a:t>
          </a:r>
          <a:endParaRPr lang="it-IT" dirty="0"/>
        </a:p>
      </dgm:t>
    </dgm:pt>
    <dgm:pt modelId="{5DB3C4D2-BF4E-49B0-88B7-D4C48F26DBF0}" type="parTrans" cxnId="{76041E9A-D0CA-4687-BD08-404F4596735B}">
      <dgm:prSet/>
      <dgm:spPr/>
      <dgm:t>
        <a:bodyPr/>
        <a:lstStyle/>
        <a:p>
          <a:endParaRPr lang="it-IT"/>
        </a:p>
      </dgm:t>
    </dgm:pt>
    <dgm:pt modelId="{F90538C5-EBCC-406F-8F05-845387B3DCB6}" type="sibTrans" cxnId="{76041E9A-D0CA-4687-BD08-404F4596735B}">
      <dgm:prSet/>
      <dgm:spPr/>
      <dgm:t>
        <a:bodyPr/>
        <a:lstStyle/>
        <a:p>
          <a:endParaRPr lang="it-IT"/>
        </a:p>
      </dgm:t>
    </dgm:pt>
    <dgm:pt modelId="{BFB84FBC-AB8E-401C-BC9A-E98BB065BAEA}">
      <dgm:prSet phldrT="[Testo]"/>
      <dgm:spPr>
        <a:solidFill>
          <a:schemeClr val="accent2"/>
        </a:solidFill>
      </dgm:spPr>
      <dgm:t>
        <a:bodyPr/>
        <a:lstStyle/>
        <a:p>
          <a:r>
            <a:rPr lang="it-IT" dirty="0" smtClean="0"/>
            <a:t>Indennizzi per mancata o ritardata risposta ai reclami- euro</a:t>
          </a:r>
          <a:r>
            <a:rPr lang="it-IT" dirty="0" smtClean="0">
              <a:solidFill>
                <a:srgbClr val="FFFF00"/>
              </a:solidFill>
            </a:rPr>
            <a:t> </a:t>
          </a:r>
          <a:r>
            <a:rPr lang="it-IT" b="1" dirty="0" smtClean="0">
              <a:solidFill>
                <a:srgbClr val="FFFF00"/>
              </a:solidFill>
              <a:effectLst>
                <a:outerShdw blurRad="38100" dist="38100" dir="2700000" algn="tl">
                  <a:srgbClr val="000000">
                    <a:alpha val="43137"/>
                  </a:srgbClr>
                </a:outerShdw>
              </a:effectLst>
            </a:rPr>
            <a:t>1,00 </a:t>
          </a:r>
          <a:r>
            <a:rPr lang="it-IT" dirty="0" smtClean="0"/>
            <a:t>per ogni giorno di ritardo fino ad un massimo di </a:t>
          </a:r>
          <a:r>
            <a:rPr lang="it-IT" b="1" dirty="0" smtClean="0">
              <a:solidFill>
                <a:srgbClr val="FFFF00"/>
              </a:solidFill>
              <a:effectLst>
                <a:outerShdw blurRad="38100" dist="38100" dir="2700000" algn="tl">
                  <a:srgbClr val="000000">
                    <a:alpha val="43137"/>
                  </a:srgbClr>
                </a:outerShdw>
              </a:effectLst>
            </a:rPr>
            <a:t>300,00</a:t>
          </a:r>
          <a:endParaRPr lang="it-IT" b="1" dirty="0">
            <a:solidFill>
              <a:srgbClr val="FFFF00"/>
            </a:solidFill>
            <a:effectLst>
              <a:outerShdw blurRad="38100" dist="38100" dir="2700000" algn="tl">
                <a:srgbClr val="000000">
                  <a:alpha val="43137"/>
                </a:srgbClr>
              </a:outerShdw>
            </a:effectLst>
          </a:endParaRPr>
        </a:p>
      </dgm:t>
    </dgm:pt>
    <dgm:pt modelId="{8E8F56A3-1E6C-4A8F-B5F0-4114636E187B}" type="parTrans" cxnId="{30E47F59-3914-4692-BF31-95732D13C94C}">
      <dgm:prSet/>
      <dgm:spPr/>
      <dgm:t>
        <a:bodyPr/>
        <a:lstStyle/>
        <a:p>
          <a:endParaRPr lang="it-IT"/>
        </a:p>
      </dgm:t>
    </dgm:pt>
    <dgm:pt modelId="{AD7A819B-6719-41F0-9E08-3DFA9001F379}" type="sibTrans" cxnId="{30E47F59-3914-4692-BF31-95732D13C94C}">
      <dgm:prSet/>
      <dgm:spPr/>
      <dgm:t>
        <a:bodyPr/>
        <a:lstStyle/>
        <a:p>
          <a:endParaRPr lang="it-IT"/>
        </a:p>
      </dgm:t>
    </dgm:pt>
    <dgm:pt modelId="{3FCE43D5-C929-47D6-9045-7DBD6071C793}">
      <dgm:prSet phldrT="[Testo]"/>
      <dgm:spPr>
        <a:solidFill>
          <a:schemeClr val="accent2"/>
        </a:solidFill>
      </dgm:spPr>
      <dgm:t>
        <a:bodyPr/>
        <a:lstStyle/>
        <a:p>
          <a:r>
            <a:rPr lang="it-IT" dirty="0" smtClean="0"/>
            <a:t>Indennizzo per omessa o ritardata portabilità del numero – euro </a:t>
          </a:r>
          <a:r>
            <a:rPr lang="it-IT" b="1" dirty="0" smtClean="0">
              <a:solidFill>
                <a:srgbClr val="FFFF00"/>
              </a:solidFill>
              <a:effectLst>
                <a:outerShdw blurRad="38100" dist="38100" dir="2700000" algn="tl">
                  <a:srgbClr val="000000">
                    <a:alpha val="43137"/>
                  </a:srgbClr>
                </a:outerShdw>
              </a:effectLst>
            </a:rPr>
            <a:t>5,00</a:t>
          </a:r>
          <a:r>
            <a:rPr lang="it-IT" dirty="0" smtClean="0"/>
            <a:t> per ogni giorno di ritardo-</a:t>
          </a:r>
          <a:endParaRPr lang="it-IT" dirty="0"/>
        </a:p>
      </dgm:t>
    </dgm:pt>
    <dgm:pt modelId="{4260E565-1567-4FA0-A2F6-44B06174892F}" type="parTrans" cxnId="{BAC6D715-EF88-47C2-ADE9-2ADB67326DED}">
      <dgm:prSet/>
      <dgm:spPr/>
      <dgm:t>
        <a:bodyPr/>
        <a:lstStyle/>
        <a:p>
          <a:endParaRPr lang="it-IT"/>
        </a:p>
      </dgm:t>
    </dgm:pt>
    <dgm:pt modelId="{FC418263-7F0C-4240-9FDB-44234B7583F2}" type="sibTrans" cxnId="{BAC6D715-EF88-47C2-ADE9-2ADB67326DED}">
      <dgm:prSet/>
      <dgm:spPr/>
      <dgm:t>
        <a:bodyPr/>
        <a:lstStyle/>
        <a:p>
          <a:endParaRPr lang="it-IT"/>
        </a:p>
      </dgm:t>
    </dgm:pt>
    <dgm:pt modelId="{541DF3F1-5A66-41D4-B2D7-91355221700B}">
      <dgm:prSet phldrT="[Testo]"/>
      <dgm:spPr>
        <a:solidFill>
          <a:schemeClr val="accent2"/>
        </a:solidFill>
      </dgm:spPr>
      <dgm:t>
        <a:bodyPr/>
        <a:lstStyle/>
        <a:p>
          <a:r>
            <a:rPr lang="it-IT" dirty="0" smtClean="0"/>
            <a:t>Indennizzo per sospensione o cessazione del servizio – euro </a:t>
          </a:r>
          <a:r>
            <a:rPr lang="it-IT" b="1" dirty="0" smtClean="0">
              <a:solidFill>
                <a:srgbClr val="FFFF00"/>
              </a:solidFill>
              <a:effectLst>
                <a:outerShdw blurRad="38100" dist="38100" dir="2700000" algn="tl">
                  <a:srgbClr val="000000">
                    <a:alpha val="43137"/>
                  </a:srgbClr>
                </a:outerShdw>
              </a:effectLst>
            </a:rPr>
            <a:t>7.50</a:t>
          </a:r>
          <a:r>
            <a:rPr lang="it-IT" b="1" dirty="0" smtClean="0">
              <a:solidFill>
                <a:srgbClr val="FFC000"/>
              </a:solidFill>
              <a:effectLst>
                <a:outerShdw blurRad="38100" dist="38100" dir="2700000" algn="tl">
                  <a:srgbClr val="000000">
                    <a:alpha val="43137"/>
                  </a:srgbClr>
                </a:outerShdw>
              </a:effectLst>
            </a:rPr>
            <a:t> </a:t>
          </a:r>
          <a:r>
            <a:rPr lang="it-IT" dirty="0" smtClean="0"/>
            <a:t>per ogni giorno di sospensione-</a:t>
          </a:r>
          <a:endParaRPr lang="it-IT" dirty="0"/>
        </a:p>
      </dgm:t>
    </dgm:pt>
    <dgm:pt modelId="{B528A919-7F78-467B-8D7F-C52649C9942B}" type="parTrans" cxnId="{0341610F-A3ED-4D86-A39E-47308C65B2A7}">
      <dgm:prSet/>
      <dgm:spPr/>
      <dgm:t>
        <a:bodyPr/>
        <a:lstStyle/>
        <a:p>
          <a:endParaRPr lang="it-IT"/>
        </a:p>
      </dgm:t>
    </dgm:pt>
    <dgm:pt modelId="{51C66D96-301C-45A5-BC93-918DD8D2FF8B}" type="sibTrans" cxnId="{0341610F-A3ED-4D86-A39E-47308C65B2A7}">
      <dgm:prSet/>
      <dgm:spPr/>
      <dgm:t>
        <a:bodyPr/>
        <a:lstStyle/>
        <a:p>
          <a:endParaRPr lang="it-IT"/>
        </a:p>
      </dgm:t>
    </dgm:pt>
    <dgm:pt modelId="{718F64CC-3B9B-4AB4-86E3-2B550750785A}">
      <dgm:prSet phldrT="[Testo]"/>
      <dgm:spPr>
        <a:solidFill>
          <a:schemeClr val="accent2"/>
        </a:solidFill>
      </dgm:spPr>
      <dgm:t>
        <a:bodyPr/>
        <a:lstStyle/>
        <a:p>
          <a:r>
            <a:rPr lang="it-IT" dirty="0" smtClean="0"/>
            <a:t>Indennizzo per illegittima perdita del numero – euro</a:t>
          </a:r>
          <a:r>
            <a:rPr lang="it-IT" dirty="0" smtClean="0">
              <a:solidFill>
                <a:srgbClr val="FFFF00"/>
              </a:solidFill>
            </a:rPr>
            <a:t> 1</a:t>
          </a:r>
          <a:r>
            <a:rPr lang="it-IT" b="1" dirty="0" smtClean="0">
              <a:solidFill>
                <a:srgbClr val="FFFF00"/>
              </a:solidFill>
              <a:effectLst>
                <a:outerShdw blurRad="38100" dist="38100" dir="2700000" algn="tl">
                  <a:srgbClr val="000000">
                    <a:alpha val="43137"/>
                  </a:srgbClr>
                </a:outerShdw>
              </a:effectLst>
            </a:rPr>
            <a:t>00/00</a:t>
          </a:r>
          <a:r>
            <a:rPr lang="it-IT" dirty="0" smtClean="0">
              <a:solidFill>
                <a:srgbClr val="FFFF00"/>
              </a:solidFill>
            </a:rPr>
            <a:t> </a:t>
          </a:r>
          <a:r>
            <a:rPr lang="it-IT" dirty="0" smtClean="0"/>
            <a:t>per ogni anno di titolarità dell’utenza-</a:t>
          </a:r>
          <a:endParaRPr lang="it-IT" dirty="0"/>
        </a:p>
      </dgm:t>
    </dgm:pt>
    <dgm:pt modelId="{CC1A5E07-11EC-40AD-AF99-F9AA6DCB2572}" type="parTrans" cxnId="{6629B54B-C389-4CB1-A610-FB85808CF006}">
      <dgm:prSet/>
      <dgm:spPr/>
      <dgm:t>
        <a:bodyPr/>
        <a:lstStyle/>
        <a:p>
          <a:endParaRPr lang="it-IT"/>
        </a:p>
      </dgm:t>
    </dgm:pt>
    <dgm:pt modelId="{C066BA5C-4C48-4437-8023-7D308DEDF27F}" type="sibTrans" cxnId="{6629B54B-C389-4CB1-A610-FB85808CF006}">
      <dgm:prSet/>
      <dgm:spPr/>
      <dgm:t>
        <a:bodyPr/>
        <a:lstStyle/>
        <a:p>
          <a:endParaRPr lang="it-IT"/>
        </a:p>
      </dgm:t>
    </dgm:pt>
    <dgm:pt modelId="{4F3A1A61-8311-4D15-AB3C-F5E04D77787E}" type="pres">
      <dgm:prSet presAssocID="{0CA38B4B-9B16-4A48-BDD1-8599A3EC95EC}" presName="Name0" presStyleCnt="0">
        <dgm:presLayoutVars>
          <dgm:dir/>
          <dgm:resizeHandles/>
        </dgm:presLayoutVars>
      </dgm:prSet>
      <dgm:spPr/>
      <dgm:t>
        <a:bodyPr/>
        <a:lstStyle/>
        <a:p>
          <a:endParaRPr lang="it-IT"/>
        </a:p>
      </dgm:t>
    </dgm:pt>
    <dgm:pt modelId="{D7AD20AC-2448-4094-9F75-1E53912731A9}" type="pres">
      <dgm:prSet presAssocID="{622F91E0-A4F9-4C52-8EE7-628661792141}" presName="compNode" presStyleCnt="0"/>
      <dgm:spPr/>
    </dgm:pt>
    <dgm:pt modelId="{C10130AB-B5ED-478A-8418-3AC0FDB63A0D}" type="pres">
      <dgm:prSet presAssocID="{622F91E0-A4F9-4C52-8EE7-628661792141}" presName="dummyConnPt" presStyleCnt="0"/>
      <dgm:spPr/>
    </dgm:pt>
    <dgm:pt modelId="{ABF4C601-65F7-4D2D-A9C7-2FA6146D72DA}" type="pres">
      <dgm:prSet presAssocID="{622F91E0-A4F9-4C52-8EE7-628661792141}" presName="node" presStyleLbl="node1" presStyleIdx="0" presStyleCnt="7">
        <dgm:presLayoutVars>
          <dgm:bulletEnabled val="1"/>
        </dgm:presLayoutVars>
      </dgm:prSet>
      <dgm:spPr/>
      <dgm:t>
        <a:bodyPr/>
        <a:lstStyle/>
        <a:p>
          <a:endParaRPr lang="it-IT"/>
        </a:p>
      </dgm:t>
    </dgm:pt>
    <dgm:pt modelId="{982C3492-B33C-407E-A214-B52B25B4E4F0}" type="pres">
      <dgm:prSet presAssocID="{73A33C62-2454-493C-96EF-C9464A7E2D4E}" presName="sibTrans" presStyleLbl="bgSibTrans2D1" presStyleIdx="0" presStyleCnt="6"/>
      <dgm:spPr/>
      <dgm:t>
        <a:bodyPr/>
        <a:lstStyle/>
        <a:p>
          <a:endParaRPr lang="it-IT"/>
        </a:p>
      </dgm:t>
    </dgm:pt>
    <dgm:pt modelId="{FD891CFD-2470-4C35-8EB4-8132F273F803}" type="pres">
      <dgm:prSet presAssocID="{F9171AAF-2BA3-4FCA-AFCC-8EF459284365}" presName="compNode" presStyleCnt="0"/>
      <dgm:spPr/>
    </dgm:pt>
    <dgm:pt modelId="{94C962B8-4852-48B4-BBBA-B763BAE7932D}" type="pres">
      <dgm:prSet presAssocID="{F9171AAF-2BA3-4FCA-AFCC-8EF459284365}" presName="dummyConnPt" presStyleCnt="0"/>
      <dgm:spPr/>
    </dgm:pt>
    <dgm:pt modelId="{648D0340-CE45-428F-8E9E-44C04A5A377E}" type="pres">
      <dgm:prSet presAssocID="{F9171AAF-2BA3-4FCA-AFCC-8EF459284365}" presName="node" presStyleLbl="node1" presStyleIdx="1" presStyleCnt="7">
        <dgm:presLayoutVars>
          <dgm:bulletEnabled val="1"/>
        </dgm:presLayoutVars>
      </dgm:prSet>
      <dgm:spPr/>
      <dgm:t>
        <a:bodyPr/>
        <a:lstStyle/>
        <a:p>
          <a:endParaRPr lang="it-IT"/>
        </a:p>
      </dgm:t>
    </dgm:pt>
    <dgm:pt modelId="{C80A3ECE-3132-4229-A219-2184259DBD16}" type="pres">
      <dgm:prSet presAssocID="{7667E98A-91B1-45FF-A7F6-C810549179D5}" presName="sibTrans" presStyleLbl="bgSibTrans2D1" presStyleIdx="1" presStyleCnt="6"/>
      <dgm:spPr/>
      <dgm:t>
        <a:bodyPr/>
        <a:lstStyle/>
        <a:p>
          <a:endParaRPr lang="it-IT"/>
        </a:p>
      </dgm:t>
    </dgm:pt>
    <dgm:pt modelId="{8BF75051-EAB5-43A9-954D-91298B3823B5}" type="pres">
      <dgm:prSet presAssocID="{548EF0B4-99A6-47C1-9989-EB2FD6C1ABB2}" presName="compNode" presStyleCnt="0"/>
      <dgm:spPr/>
    </dgm:pt>
    <dgm:pt modelId="{52EAB51C-6A68-4C11-9753-22DDB4E3884E}" type="pres">
      <dgm:prSet presAssocID="{548EF0B4-99A6-47C1-9989-EB2FD6C1ABB2}" presName="dummyConnPt" presStyleCnt="0"/>
      <dgm:spPr/>
    </dgm:pt>
    <dgm:pt modelId="{E5DD1DC2-8FD5-48CB-B2EE-577F0A4CE783}" type="pres">
      <dgm:prSet presAssocID="{548EF0B4-99A6-47C1-9989-EB2FD6C1ABB2}" presName="node" presStyleLbl="node1" presStyleIdx="2" presStyleCnt="7">
        <dgm:presLayoutVars>
          <dgm:bulletEnabled val="1"/>
        </dgm:presLayoutVars>
      </dgm:prSet>
      <dgm:spPr/>
      <dgm:t>
        <a:bodyPr/>
        <a:lstStyle/>
        <a:p>
          <a:endParaRPr lang="it-IT"/>
        </a:p>
      </dgm:t>
    </dgm:pt>
    <dgm:pt modelId="{72314E31-D1E0-4D04-939B-77DA80B9F852}" type="pres">
      <dgm:prSet presAssocID="{F90538C5-EBCC-406F-8F05-845387B3DCB6}" presName="sibTrans" presStyleLbl="bgSibTrans2D1" presStyleIdx="2" presStyleCnt="6"/>
      <dgm:spPr/>
      <dgm:t>
        <a:bodyPr/>
        <a:lstStyle/>
        <a:p>
          <a:endParaRPr lang="it-IT"/>
        </a:p>
      </dgm:t>
    </dgm:pt>
    <dgm:pt modelId="{B21326B7-B430-4243-9F81-A7CBFDB263BF}" type="pres">
      <dgm:prSet presAssocID="{BFB84FBC-AB8E-401C-BC9A-E98BB065BAEA}" presName="compNode" presStyleCnt="0"/>
      <dgm:spPr/>
    </dgm:pt>
    <dgm:pt modelId="{E367A5E1-72FC-46FE-A715-A53EB0E564A0}" type="pres">
      <dgm:prSet presAssocID="{BFB84FBC-AB8E-401C-BC9A-E98BB065BAEA}" presName="dummyConnPt" presStyleCnt="0"/>
      <dgm:spPr/>
    </dgm:pt>
    <dgm:pt modelId="{AC7988ED-8187-447A-B252-A1148702CA1F}" type="pres">
      <dgm:prSet presAssocID="{BFB84FBC-AB8E-401C-BC9A-E98BB065BAEA}" presName="node" presStyleLbl="node1" presStyleIdx="3" presStyleCnt="7">
        <dgm:presLayoutVars>
          <dgm:bulletEnabled val="1"/>
        </dgm:presLayoutVars>
      </dgm:prSet>
      <dgm:spPr/>
      <dgm:t>
        <a:bodyPr/>
        <a:lstStyle/>
        <a:p>
          <a:endParaRPr lang="it-IT"/>
        </a:p>
      </dgm:t>
    </dgm:pt>
    <dgm:pt modelId="{84099289-FBBF-47FC-97D5-C05D735D97A4}" type="pres">
      <dgm:prSet presAssocID="{AD7A819B-6719-41F0-9E08-3DFA9001F379}" presName="sibTrans" presStyleLbl="bgSibTrans2D1" presStyleIdx="3" presStyleCnt="6"/>
      <dgm:spPr/>
      <dgm:t>
        <a:bodyPr/>
        <a:lstStyle/>
        <a:p>
          <a:endParaRPr lang="it-IT"/>
        </a:p>
      </dgm:t>
    </dgm:pt>
    <dgm:pt modelId="{52DB8137-E730-421E-963D-C773D43CFE08}" type="pres">
      <dgm:prSet presAssocID="{3FCE43D5-C929-47D6-9045-7DBD6071C793}" presName="compNode" presStyleCnt="0"/>
      <dgm:spPr/>
    </dgm:pt>
    <dgm:pt modelId="{38F91FF7-A1B4-4095-8FD2-C696A4A0A8D6}" type="pres">
      <dgm:prSet presAssocID="{3FCE43D5-C929-47D6-9045-7DBD6071C793}" presName="dummyConnPt" presStyleCnt="0"/>
      <dgm:spPr/>
    </dgm:pt>
    <dgm:pt modelId="{B1C30ED1-7960-4032-A242-B472D4652373}" type="pres">
      <dgm:prSet presAssocID="{3FCE43D5-C929-47D6-9045-7DBD6071C793}" presName="node" presStyleLbl="node1" presStyleIdx="4" presStyleCnt="7">
        <dgm:presLayoutVars>
          <dgm:bulletEnabled val="1"/>
        </dgm:presLayoutVars>
      </dgm:prSet>
      <dgm:spPr/>
      <dgm:t>
        <a:bodyPr/>
        <a:lstStyle/>
        <a:p>
          <a:endParaRPr lang="it-IT"/>
        </a:p>
      </dgm:t>
    </dgm:pt>
    <dgm:pt modelId="{C63B73BB-414F-46B9-B3E7-B0626D992E4F}" type="pres">
      <dgm:prSet presAssocID="{FC418263-7F0C-4240-9FDB-44234B7583F2}" presName="sibTrans" presStyleLbl="bgSibTrans2D1" presStyleIdx="4" presStyleCnt="6"/>
      <dgm:spPr/>
      <dgm:t>
        <a:bodyPr/>
        <a:lstStyle/>
        <a:p>
          <a:endParaRPr lang="it-IT"/>
        </a:p>
      </dgm:t>
    </dgm:pt>
    <dgm:pt modelId="{15D1B940-A4BA-473E-9109-D465517641C4}" type="pres">
      <dgm:prSet presAssocID="{541DF3F1-5A66-41D4-B2D7-91355221700B}" presName="compNode" presStyleCnt="0"/>
      <dgm:spPr/>
    </dgm:pt>
    <dgm:pt modelId="{DC66EAC5-0743-4B9A-A464-0DC242B17FAD}" type="pres">
      <dgm:prSet presAssocID="{541DF3F1-5A66-41D4-B2D7-91355221700B}" presName="dummyConnPt" presStyleCnt="0"/>
      <dgm:spPr/>
    </dgm:pt>
    <dgm:pt modelId="{D4DCAEB4-92A2-46C5-8A37-4BF7968CAE3C}" type="pres">
      <dgm:prSet presAssocID="{541DF3F1-5A66-41D4-B2D7-91355221700B}" presName="node" presStyleLbl="node1" presStyleIdx="5" presStyleCnt="7">
        <dgm:presLayoutVars>
          <dgm:bulletEnabled val="1"/>
        </dgm:presLayoutVars>
      </dgm:prSet>
      <dgm:spPr/>
      <dgm:t>
        <a:bodyPr/>
        <a:lstStyle/>
        <a:p>
          <a:endParaRPr lang="it-IT"/>
        </a:p>
      </dgm:t>
    </dgm:pt>
    <dgm:pt modelId="{E192BAB7-DC63-42EE-9234-D31DE0FE803D}" type="pres">
      <dgm:prSet presAssocID="{51C66D96-301C-45A5-BC93-918DD8D2FF8B}" presName="sibTrans" presStyleLbl="bgSibTrans2D1" presStyleIdx="5" presStyleCnt="6"/>
      <dgm:spPr/>
      <dgm:t>
        <a:bodyPr/>
        <a:lstStyle/>
        <a:p>
          <a:endParaRPr lang="it-IT"/>
        </a:p>
      </dgm:t>
    </dgm:pt>
    <dgm:pt modelId="{34903A50-9A81-45B9-AB09-0EE8C4476F08}" type="pres">
      <dgm:prSet presAssocID="{718F64CC-3B9B-4AB4-86E3-2B550750785A}" presName="compNode" presStyleCnt="0"/>
      <dgm:spPr/>
    </dgm:pt>
    <dgm:pt modelId="{D2FA6741-BB5D-4BF8-9775-68B40A9E17D6}" type="pres">
      <dgm:prSet presAssocID="{718F64CC-3B9B-4AB4-86E3-2B550750785A}" presName="dummyConnPt" presStyleCnt="0"/>
      <dgm:spPr/>
    </dgm:pt>
    <dgm:pt modelId="{6C43859E-D54F-4EDA-9D45-0537C39CA2BC}" type="pres">
      <dgm:prSet presAssocID="{718F64CC-3B9B-4AB4-86E3-2B550750785A}" presName="node" presStyleLbl="node1" presStyleIdx="6" presStyleCnt="7">
        <dgm:presLayoutVars>
          <dgm:bulletEnabled val="1"/>
        </dgm:presLayoutVars>
      </dgm:prSet>
      <dgm:spPr/>
      <dgm:t>
        <a:bodyPr/>
        <a:lstStyle/>
        <a:p>
          <a:endParaRPr lang="it-IT"/>
        </a:p>
      </dgm:t>
    </dgm:pt>
  </dgm:ptLst>
  <dgm:cxnLst>
    <dgm:cxn modelId="{30E47F59-3914-4692-BF31-95732D13C94C}" srcId="{0CA38B4B-9B16-4A48-BDD1-8599A3EC95EC}" destId="{BFB84FBC-AB8E-401C-BC9A-E98BB065BAEA}" srcOrd="3" destOrd="0" parTransId="{8E8F56A3-1E6C-4A8F-B5F0-4114636E187B}" sibTransId="{AD7A819B-6719-41F0-9E08-3DFA9001F379}"/>
    <dgm:cxn modelId="{99D91ADD-17A0-4A7C-9FBF-1B735DCA5455}" type="presOf" srcId="{FC418263-7F0C-4240-9FDB-44234B7583F2}" destId="{C63B73BB-414F-46B9-B3E7-B0626D992E4F}" srcOrd="0" destOrd="0" presId="urn:microsoft.com/office/officeart/2005/8/layout/bProcess4"/>
    <dgm:cxn modelId="{61663180-E035-45B4-9601-B8EE7B4C1054}" type="presOf" srcId="{51C66D96-301C-45A5-BC93-918DD8D2FF8B}" destId="{E192BAB7-DC63-42EE-9234-D31DE0FE803D}" srcOrd="0" destOrd="0" presId="urn:microsoft.com/office/officeart/2005/8/layout/bProcess4"/>
    <dgm:cxn modelId="{4793450A-3B8D-4960-AB84-505F0C3E929D}" type="presOf" srcId="{0CA38B4B-9B16-4A48-BDD1-8599A3EC95EC}" destId="{4F3A1A61-8311-4D15-AB3C-F5E04D77787E}" srcOrd="0" destOrd="0" presId="urn:microsoft.com/office/officeart/2005/8/layout/bProcess4"/>
    <dgm:cxn modelId="{0341610F-A3ED-4D86-A39E-47308C65B2A7}" srcId="{0CA38B4B-9B16-4A48-BDD1-8599A3EC95EC}" destId="{541DF3F1-5A66-41D4-B2D7-91355221700B}" srcOrd="5" destOrd="0" parTransId="{B528A919-7F78-467B-8D7F-C52649C9942B}" sibTransId="{51C66D96-301C-45A5-BC93-918DD8D2FF8B}"/>
    <dgm:cxn modelId="{FC9477D4-93FF-4E64-AB59-EC8A67832F98}" type="presOf" srcId="{3FCE43D5-C929-47D6-9045-7DBD6071C793}" destId="{B1C30ED1-7960-4032-A242-B472D4652373}" srcOrd="0" destOrd="0" presId="urn:microsoft.com/office/officeart/2005/8/layout/bProcess4"/>
    <dgm:cxn modelId="{3279A324-BCF3-4CDB-8553-D1E99344FA4E}" type="presOf" srcId="{F90538C5-EBCC-406F-8F05-845387B3DCB6}" destId="{72314E31-D1E0-4D04-939B-77DA80B9F852}" srcOrd="0" destOrd="0" presId="urn:microsoft.com/office/officeart/2005/8/layout/bProcess4"/>
    <dgm:cxn modelId="{DA29FDA9-68A7-409B-AE0D-8BEA2A9E4915}" srcId="{0CA38B4B-9B16-4A48-BDD1-8599A3EC95EC}" destId="{F9171AAF-2BA3-4FCA-AFCC-8EF459284365}" srcOrd="1" destOrd="0" parTransId="{6A32B34D-81D1-4D31-A329-5276FAA47F15}" sibTransId="{7667E98A-91B1-45FF-A7F6-C810549179D5}"/>
    <dgm:cxn modelId="{1AD29F04-A9BF-48EE-864C-7965D9756383}" srcId="{0CA38B4B-9B16-4A48-BDD1-8599A3EC95EC}" destId="{622F91E0-A4F9-4C52-8EE7-628661792141}" srcOrd="0" destOrd="0" parTransId="{CAA92413-3997-48EF-B27D-7061D76E6BA0}" sibTransId="{73A33C62-2454-493C-96EF-C9464A7E2D4E}"/>
    <dgm:cxn modelId="{D3C4FFAF-86F8-4663-AA8B-FA1A7B81801E}" type="presOf" srcId="{541DF3F1-5A66-41D4-B2D7-91355221700B}" destId="{D4DCAEB4-92A2-46C5-8A37-4BF7968CAE3C}" srcOrd="0" destOrd="0" presId="urn:microsoft.com/office/officeart/2005/8/layout/bProcess4"/>
    <dgm:cxn modelId="{1B9CD77B-76CF-4AC3-BEF4-4E6F8CFA487E}" type="presOf" srcId="{718F64CC-3B9B-4AB4-86E3-2B550750785A}" destId="{6C43859E-D54F-4EDA-9D45-0537C39CA2BC}" srcOrd="0" destOrd="0" presId="urn:microsoft.com/office/officeart/2005/8/layout/bProcess4"/>
    <dgm:cxn modelId="{09994F8B-C400-4FFC-A0E7-F7F8FA8F66FB}" type="presOf" srcId="{AD7A819B-6719-41F0-9E08-3DFA9001F379}" destId="{84099289-FBBF-47FC-97D5-C05D735D97A4}" srcOrd="0" destOrd="0" presId="urn:microsoft.com/office/officeart/2005/8/layout/bProcess4"/>
    <dgm:cxn modelId="{6EEE083D-FAD3-4829-9567-5B382403095E}" type="presOf" srcId="{7667E98A-91B1-45FF-A7F6-C810549179D5}" destId="{C80A3ECE-3132-4229-A219-2184259DBD16}" srcOrd="0" destOrd="0" presId="urn:microsoft.com/office/officeart/2005/8/layout/bProcess4"/>
    <dgm:cxn modelId="{6629B54B-C389-4CB1-A610-FB85808CF006}" srcId="{0CA38B4B-9B16-4A48-BDD1-8599A3EC95EC}" destId="{718F64CC-3B9B-4AB4-86E3-2B550750785A}" srcOrd="6" destOrd="0" parTransId="{CC1A5E07-11EC-40AD-AF99-F9AA6DCB2572}" sibTransId="{C066BA5C-4C48-4437-8023-7D308DEDF27F}"/>
    <dgm:cxn modelId="{83385396-5BF0-4301-A2A6-4A2E8F5C5BD4}" type="presOf" srcId="{BFB84FBC-AB8E-401C-BC9A-E98BB065BAEA}" destId="{AC7988ED-8187-447A-B252-A1148702CA1F}" srcOrd="0" destOrd="0" presId="urn:microsoft.com/office/officeart/2005/8/layout/bProcess4"/>
    <dgm:cxn modelId="{9D363E79-1D44-462D-A863-63155DB7B152}" type="presOf" srcId="{73A33C62-2454-493C-96EF-C9464A7E2D4E}" destId="{982C3492-B33C-407E-A214-B52B25B4E4F0}" srcOrd="0" destOrd="0" presId="urn:microsoft.com/office/officeart/2005/8/layout/bProcess4"/>
    <dgm:cxn modelId="{BAC6D715-EF88-47C2-ADE9-2ADB67326DED}" srcId="{0CA38B4B-9B16-4A48-BDD1-8599A3EC95EC}" destId="{3FCE43D5-C929-47D6-9045-7DBD6071C793}" srcOrd="4" destOrd="0" parTransId="{4260E565-1567-4FA0-A2F6-44B06174892F}" sibTransId="{FC418263-7F0C-4240-9FDB-44234B7583F2}"/>
    <dgm:cxn modelId="{911F19CF-6E84-40CA-9A33-3716C05E8BC4}" type="presOf" srcId="{F9171AAF-2BA3-4FCA-AFCC-8EF459284365}" destId="{648D0340-CE45-428F-8E9E-44C04A5A377E}" srcOrd="0" destOrd="0" presId="urn:microsoft.com/office/officeart/2005/8/layout/bProcess4"/>
    <dgm:cxn modelId="{1EEE7D2B-AFDC-4233-8A43-19F055395E0D}" type="presOf" srcId="{622F91E0-A4F9-4C52-8EE7-628661792141}" destId="{ABF4C601-65F7-4D2D-A9C7-2FA6146D72DA}" srcOrd="0" destOrd="0" presId="urn:microsoft.com/office/officeart/2005/8/layout/bProcess4"/>
    <dgm:cxn modelId="{76041E9A-D0CA-4687-BD08-404F4596735B}" srcId="{0CA38B4B-9B16-4A48-BDD1-8599A3EC95EC}" destId="{548EF0B4-99A6-47C1-9989-EB2FD6C1ABB2}" srcOrd="2" destOrd="0" parTransId="{5DB3C4D2-BF4E-49B0-88B7-D4C48F26DBF0}" sibTransId="{F90538C5-EBCC-406F-8F05-845387B3DCB6}"/>
    <dgm:cxn modelId="{43535AE2-98A0-4E87-9AAE-81D3D34CE7D4}" type="presOf" srcId="{548EF0B4-99A6-47C1-9989-EB2FD6C1ABB2}" destId="{E5DD1DC2-8FD5-48CB-B2EE-577F0A4CE783}" srcOrd="0" destOrd="0" presId="urn:microsoft.com/office/officeart/2005/8/layout/bProcess4"/>
    <dgm:cxn modelId="{8F927343-9BF1-46E6-8FD9-20E735BAFBD8}" type="presParOf" srcId="{4F3A1A61-8311-4D15-AB3C-F5E04D77787E}" destId="{D7AD20AC-2448-4094-9F75-1E53912731A9}" srcOrd="0" destOrd="0" presId="urn:microsoft.com/office/officeart/2005/8/layout/bProcess4"/>
    <dgm:cxn modelId="{61887CD3-9446-4F76-B81D-EC15AEE6B1EB}" type="presParOf" srcId="{D7AD20AC-2448-4094-9F75-1E53912731A9}" destId="{C10130AB-B5ED-478A-8418-3AC0FDB63A0D}" srcOrd="0" destOrd="0" presId="urn:microsoft.com/office/officeart/2005/8/layout/bProcess4"/>
    <dgm:cxn modelId="{10130252-DED7-4880-B856-8B67CA9EF45F}" type="presParOf" srcId="{D7AD20AC-2448-4094-9F75-1E53912731A9}" destId="{ABF4C601-65F7-4D2D-A9C7-2FA6146D72DA}" srcOrd="1" destOrd="0" presId="urn:microsoft.com/office/officeart/2005/8/layout/bProcess4"/>
    <dgm:cxn modelId="{F657C638-FE37-48B2-B18A-9E4F4402C67B}" type="presParOf" srcId="{4F3A1A61-8311-4D15-AB3C-F5E04D77787E}" destId="{982C3492-B33C-407E-A214-B52B25B4E4F0}" srcOrd="1" destOrd="0" presId="urn:microsoft.com/office/officeart/2005/8/layout/bProcess4"/>
    <dgm:cxn modelId="{05E44AA8-E199-4A65-B208-69788AC21C02}" type="presParOf" srcId="{4F3A1A61-8311-4D15-AB3C-F5E04D77787E}" destId="{FD891CFD-2470-4C35-8EB4-8132F273F803}" srcOrd="2" destOrd="0" presId="urn:microsoft.com/office/officeart/2005/8/layout/bProcess4"/>
    <dgm:cxn modelId="{C98035BC-67BE-4ED9-A17B-291821B33BE8}" type="presParOf" srcId="{FD891CFD-2470-4C35-8EB4-8132F273F803}" destId="{94C962B8-4852-48B4-BBBA-B763BAE7932D}" srcOrd="0" destOrd="0" presId="urn:microsoft.com/office/officeart/2005/8/layout/bProcess4"/>
    <dgm:cxn modelId="{3976A85A-9CD1-4C23-BE72-F71AA0185F60}" type="presParOf" srcId="{FD891CFD-2470-4C35-8EB4-8132F273F803}" destId="{648D0340-CE45-428F-8E9E-44C04A5A377E}" srcOrd="1" destOrd="0" presId="urn:microsoft.com/office/officeart/2005/8/layout/bProcess4"/>
    <dgm:cxn modelId="{2BFF4088-1F99-410A-84C4-9FDE74F6B6C6}" type="presParOf" srcId="{4F3A1A61-8311-4D15-AB3C-F5E04D77787E}" destId="{C80A3ECE-3132-4229-A219-2184259DBD16}" srcOrd="3" destOrd="0" presId="urn:microsoft.com/office/officeart/2005/8/layout/bProcess4"/>
    <dgm:cxn modelId="{5AFFEAC4-9561-4905-B216-738FFE083F5B}" type="presParOf" srcId="{4F3A1A61-8311-4D15-AB3C-F5E04D77787E}" destId="{8BF75051-EAB5-43A9-954D-91298B3823B5}" srcOrd="4" destOrd="0" presId="urn:microsoft.com/office/officeart/2005/8/layout/bProcess4"/>
    <dgm:cxn modelId="{043D40EB-1E65-44D4-BCD2-50015179B3E1}" type="presParOf" srcId="{8BF75051-EAB5-43A9-954D-91298B3823B5}" destId="{52EAB51C-6A68-4C11-9753-22DDB4E3884E}" srcOrd="0" destOrd="0" presId="urn:microsoft.com/office/officeart/2005/8/layout/bProcess4"/>
    <dgm:cxn modelId="{4EBF5218-FC09-4D48-A5A1-D0BE02DC6923}" type="presParOf" srcId="{8BF75051-EAB5-43A9-954D-91298B3823B5}" destId="{E5DD1DC2-8FD5-48CB-B2EE-577F0A4CE783}" srcOrd="1" destOrd="0" presId="urn:microsoft.com/office/officeart/2005/8/layout/bProcess4"/>
    <dgm:cxn modelId="{8C9D0D83-EE56-40CA-9A71-13563C90A4A9}" type="presParOf" srcId="{4F3A1A61-8311-4D15-AB3C-F5E04D77787E}" destId="{72314E31-D1E0-4D04-939B-77DA80B9F852}" srcOrd="5" destOrd="0" presId="urn:microsoft.com/office/officeart/2005/8/layout/bProcess4"/>
    <dgm:cxn modelId="{C2E44D19-F6E2-4297-A02B-F76A7F07F847}" type="presParOf" srcId="{4F3A1A61-8311-4D15-AB3C-F5E04D77787E}" destId="{B21326B7-B430-4243-9F81-A7CBFDB263BF}" srcOrd="6" destOrd="0" presId="urn:microsoft.com/office/officeart/2005/8/layout/bProcess4"/>
    <dgm:cxn modelId="{BD8F9BF2-F2E0-4B48-95F8-C5D0DEFD722D}" type="presParOf" srcId="{B21326B7-B430-4243-9F81-A7CBFDB263BF}" destId="{E367A5E1-72FC-46FE-A715-A53EB0E564A0}" srcOrd="0" destOrd="0" presId="urn:microsoft.com/office/officeart/2005/8/layout/bProcess4"/>
    <dgm:cxn modelId="{DEE11625-2799-4FE1-AFC5-C43AFC7A283E}" type="presParOf" srcId="{B21326B7-B430-4243-9F81-A7CBFDB263BF}" destId="{AC7988ED-8187-447A-B252-A1148702CA1F}" srcOrd="1" destOrd="0" presId="urn:microsoft.com/office/officeart/2005/8/layout/bProcess4"/>
    <dgm:cxn modelId="{EDE8BF05-6C10-4665-BFAE-370187C9E903}" type="presParOf" srcId="{4F3A1A61-8311-4D15-AB3C-F5E04D77787E}" destId="{84099289-FBBF-47FC-97D5-C05D735D97A4}" srcOrd="7" destOrd="0" presId="urn:microsoft.com/office/officeart/2005/8/layout/bProcess4"/>
    <dgm:cxn modelId="{B8EF6BC7-418C-4E4A-A95F-A2527190CC80}" type="presParOf" srcId="{4F3A1A61-8311-4D15-AB3C-F5E04D77787E}" destId="{52DB8137-E730-421E-963D-C773D43CFE08}" srcOrd="8" destOrd="0" presId="urn:microsoft.com/office/officeart/2005/8/layout/bProcess4"/>
    <dgm:cxn modelId="{3D869719-2601-442E-9729-A908B013FF44}" type="presParOf" srcId="{52DB8137-E730-421E-963D-C773D43CFE08}" destId="{38F91FF7-A1B4-4095-8FD2-C696A4A0A8D6}" srcOrd="0" destOrd="0" presId="urn:microsoft.com/office/officeart/2005/8/layout/bProcess4"/>
    <dgm:cxn modelId="{F77A3E1A-D452-44A2-8FD2-BE66A5DCCADA}" type="presParOf" srcId="{52DB8137-E730-421E-963D-C773D43CFE08}" destId="{B1C30ED1-7960-4032-A242-B472D4652373}" srcOrd="1" destOrd="0" presId="urn:microsoft.com/office/officeart/2005/8/layout/bProcess4"/>
    <dgm:cxn modelId="{E09278DD-0A9B-4A56-9CF4-E80EF486A5D5}" type="presParOf" srcId="{4F3A1A61-8311-4D15-AB3C-F5E04D77787E}" destId="{C63B73BB-414F-46B9-B3E7-B0626D992E4F}" srcOrd="9" destOrd="0" presId="urn:microsoft.com/office/officeart/2005/8/layout/bProcess4"/>
    <dgm:cxn modelId="{FC59374D-1299-4E60-9E98-BDC429488120}" type="presParOf" srcId="{4F3A1A61-8311-4D15-AB3C-F5E04D77787E}" destId="{15D1B940-A4BA-473E-9109-D465517641C4}" srcOrd="10" destOrd="0" presId="urn:microsoft.com/office/officeart/2005/8/layout/bProcess4"/>
    <dgm:cxn modelId="{869B0084-E529-46D7-A347-F12223BD098D}" type="presParOf" srcId="{15D1B940-A4BA-473E-9109-D465517641C4}" destId="{DC66EAC5-0743-4B9A-A464-0DC242B17FAD}" srcOrd="0" destOrd="0" presId="urn:microsoft.com/office/officeart/2005/8/layout/bProcess4"/>
    <dgm:cxn modelId="{225D80C7-9336-4F9B-93CF-C30627F10283}" type="presParOf" srcId="{15D1B940-A4BA-473E-9109-D465517641C4}" destId="{D4DCAEB4-92A2-46C5-8A37-4BF7968CAE3C}" srcOrd="1" destOrd="0" presId="urn:microsoft.com/office/officeart/2005/8/layout/bProcess4"/>
    <dgm:cxn modelId="{4478BB53-4C9B-468D-9C99-EA26DFB1CA02}" type="presParOf" srcId="{4F3A1A61-8311-4D15-AB3C-F5E04D77787E}" destId="{E192BAB7-DC63-42EE-9234-D31DE0FE803D}" srcOrd="11" destOrd="0" presId="urn:microsoft.com/office/officeart/2005/8/layout/bProcess4"/>
    <dgm:cxn modelId="{ACBE5FDD-20A1-4EFC-B43D-5CB821346BC7}" type="presParOf" srcId="{4F3A1A61-8311-4D15-AB3C-F5E04D77787E}" destId="{34903A50-9A81-45B9-AB09-0EE8C4476F08}" srcOrd="12" destOrd="0" presId="urn:microsoft.com/office/officeart/2005/8/layout/bProcess4"/>
    <dgm:cxn modelId="{115B194C-B2E5-48B9-BF18-AB7F8F29D4CC}" type="presParOf" srcId="{34903A50-9A81-45B9-AB09-0EE8C4476F08}" destId="{D2FA6741-BB5D-4BF8-9775-68B40A9E17D6}" srcOrd="0" destOrd="0" presId="urn:microsoft.com/office/officeart/2005/8/layout/bProcess4"/>
    <dgm:cxn modelId="{C3B63747-1190-434B-BA96-A230CE764655}" type="presParOf" srcId="{34903A50-9A81-45B9-AB09-0EE8C4476F08}" destId="{6C43859E-D54F-4EDA-9D45-0537C39CA2B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DF41D-3470-4595-84C7-6CFA9F17C890}">
      <dsp:nvSpPr>
        <dsp:cNvPr id="0" name=""/>
        <dsp:cNvSpPr/>
      </dsp:nvSpPr>
      <dsp:spPr>
        <a:xfrm>
          <a:off x="2966463" y="1267281"/>
          <a:ext cx="2898309" cy="460616"/>
        </a:xfrm>
        <a:custGeom>
          <a:avLst/>
          <a:gdLst/>
          <a:ahLst/>
          <a:cxnLst/>
          <a:rect l="0" t="0" r="0" b="0"/>
          <a:pathLst>
            <a:path>
              <a:moveTo>
                <a:pt x="0" y="0"/>
              </a:moveTo>
              <a:lnTo>
                <a:pt x="0" y="160093"/>
              </a:lnTo>
              <a:lnTo>
                <a:pt x="2898309" y="160093"/>
              </a:lnTo>
              <a:lnTo>
                <a:pt x="2898309" y="4606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CE1888-A510-4992-9C11-CE0A800AEBFD}">
      <dsp:nvSpPr>
        <dsp:cNvPr id="0" name=""/>
        <dsp:cNvSpPr/>
      </dsp:nvSpPr>
      <dsp:spPr>
        <a:xfrm>
          <a:off x="2103663" y="1267281"/>
          <a:ext cx="862799" cy="601187"/>
        </a:xfrm>
        <a:custGeom>
          <a:avLst/>
          <a:gdLst/>
          <a:ahLst/>
          <a:cxnLst/>
          <a:rect l="0" t="0" r="0" b="0"/>
          <a:pathLst>
            <a:path>
              <a:moveTo>
                <a:pt x="862799" y="0"/>
              </a:moveTo>
              <a:lnTo>
                <a:pt x="862799" y="300665"/>
              </a:lnTo>
              <a:lnTo>
                <a:pt x="0" y="300665"/>
              </a:lnTo>
              <a:lnTo>
                <a:pt x="0" y="6011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2734C8-1B4F-4A88-B5C3-B4C35378E68C}">
      <dsp:nvSpPr>
        <dsp:cNvPr id="0" name=""/>
        <dsp:cNvSpPr/>
      </dsp:nvSpPr>
      <dsp:spPr>
        <a:xfrm>
          <a:off x="1870454" y="-21446"/>
          <a:ext cx="2192017" cy="128872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8DC64-9986-4A62-B9B7-F8861D13521F}">
      <dsp:nvSpPr>
        <dsp:cNvPr id="0" name=""/>
        <dsp:cNvSpPr/>
      </dsp:nvSpPr>
      <dsp:spPr>
        <a:xfrm>
          <a:off x="2230901" y="320978"/>
          <a:ext cx="2192017" cy="12887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t>Il concetto di </a:t>
          </a:r>
          <a:r>
            <a:rPr lang="it-IT" sz="2000" b="1" kern="1200" dirty="0" smtClean="0"/>
            <a:t>Consumatore</a:t>
          </a:r>
          <a:r>
            <a:rPr lang="it-IT" sz="2000" kern="1200" dirty="0" smtClean="0"/>
            <a:t> ha una </a:t>
          </a:r>
          <a:r>
            <a:rPr lang="it-IT" sz="2000" b="1" kern="1200" dirty="0" smtClean="0">
              <a:solidFill>
                <a:srgbClr val="C00000"/>
              </a:solidFill>
            </a:rPr>
            <a:t>duplice connotazione</a:t>
          </a:r>
          <a:endParaRPr lang="it-IT" sz="2000" b="1" kern="1200" dirty="0">
            <a:solidFill>
              <a:srgbClr val="C00000"/>
            </a:solidFill>
          </a:endParaRPr>
        </a:p>
      </dsp:txBody>
      <dsp:txXfrm>
        <a:off x="2268647" y="358724"/>
        <a:ext cx="2116525" cy="1213235"/>
      </dsp:txXfrm>
    </dsp:sp>
    <dsp:sp modelId="{B7F7BB07-E36D-40B4-8470-9AEDE1F5F88B}">
      <dsp:nvSpPr>
        <dsp:cNvPr id="0" name=""/>
        <dsp:cNvSpPr/>
      </dsp:nvSpPr>
      <dsp:spPr>
        <a:xfrm>
          <a:off x="921087" y="1868469"/>
          <a:ext cx="2365151" cy="151548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578462-DDCF-42B9-A014-6BFC5BE34798}">
      <dsp:nvSpPr>
        <dsp:cNvPr id="0" name=""/>
        <dsp:cNvSpPr/>
      </dsp:nvSpPr>
      <dsp:spPr>
        <a:xfrm>
          <a:off x="1281534" y="2210893"/>
          <a:ext cx="2365151" cy="15154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it-IT" sz="1400" b="0" i="0" kern="1200" dirty="0" smtClean="0"/>
            <a:t>Il primo, di carattere «</a:t>
          </a:r>
          <a:r>
            <a:rPr lang="it-IT" sz="1400" b="1" i="0" kern="1200" dirty="0" smtClean="0">
              <a:solidFill>
                <a:srgbClr val="C00000"/>
              </a:solidFill>
            </a:rPr>
            <a:t>limitativo</a:t>
          </a:r>
          <a:r>
            <a:rPr lang="it-IT" sz="1400" b="0" i="0" kern="1200" dirty="0" smtClean="0"/>
            <a:t>», in virtù del quale il consumatore può essere, almeno stando alla portata letterale della norma,</a:t>
          </a:r>
          <a:r>
            <a:rPr lang="it-IT" sz="1400" b="1" i="0" kern="1200" dirty="0" smtClean="0"/>
            <a:t> la sola persona fisica.</a:t>
          </a:r>
          <a:endParaRPr lang="it-IT" sz="1400" b="1" kern="1200" dirty="0"/>
        </a:p>
      </dsp:txBody>
      <dsp:txXfrm>
        <a:off x="1325921" y="2255280"/>
        <a:ext cx="2276377" cy="1426713"/>
      </dsp:txXfrm>
    </dsp:sp>
    <dsp:sp modelId="{CDDAFFE5-C179-451D-96FD-3157A0A45BCE}">
      <dsp:nvSpPr>
        <dsp:cNvPr id="0" name=""/>
        <dsp:cNvSpPr/>
      </dsp:nvSpPr>
      <dsp:spPr>
        <a:xfrm>
          <a:off x="4530328" y="1727898"/>
          <a:ext cx="2668888" cy="181111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4DF67-6853-4A80-9436-B2BBF7EB9A2B}">
      <dsp:nvSpPr>
        <dsp:cNvPr id="0" name=""/>
        <dsp:cNvSpPr/>
      </dsp:nvSpPr>
      <dsp:spPr>
        <a:xfrm>
          <a:off x="4890775" y="2070322"/>
          <a:ext cx="2668888" cy="1811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it-IT" sz="1200" b="0" i="0" kern="1200" dirty="0" smtClean="0"/>
            <a:t>Il secondo, invece, di carattere «</a:t>
          </a:r>
          <a:r>
            <a:rPr lang="it-IT" sz="1200" b="1" i="0" kern="1200" dirty="0" smtClean="0">
              <a:solidFill>
                <a:srgbClr val="C00000"/>
              </a:solidFill>
            </a:rPr>
            <a:t>negativo</a:t>
          </a:r>
          <a:r>
            <a:rPr lang="it-IT" sz="1200" b="0" i="0" kern="1200" dirty="0" smtClean="0"/>
            <a:t>», che permette di attribuire lo </a:t>
          </a:r>
          <a:r>
            <a:rPr lang="it-IT" sz="1200" b="0" i="1" kern="1200" dirty="0" smtClean="0"/>
            <a:t>status</a:t>
          </a:r>
          <a:r>
            <a:rPr lang="it-IT" sz="1200" b="0" i="0" kern="1200" dirty="0" smtClean="0"/>
            <a:t> giuridico di consumatore soltanto alla </a:t>
          </a:r>
          <a:r>
            <a:rPr lang="it-IT" sz="1200" b="1" i="0" kern="1200" dirty="0" smtClean="0"/>
            <a:t>persona fisica che agisca per far fronte a fabbisogni propri o della propria famiglia</a:t>
          </a:r>
          <a:r>
            <a:rPr lang="it-IT" sz="1200" b="0" i="0" kern="1200" dirty="0" smtClean="0"/>
            <a:t>, estranei alla attività imprenditoriale, commerciale, artigianale o professionale, eventualmente svolta.</a:t>
          </a:r>
          <a:endParaRPr lang="it-IT" sz="1200" kern="1200" dirty="0"/>
        </a:p>
      </dsp:txBody>
      <dsp:txXfrm>
        <a:off x="4943821" y="2123368"/>
        <a:ext cx="2562796" cy="1705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BA5FF-844F-4510-BF21-12B4FC56F4B4}">
      <dsp:nvSpPr>
        <dsp:cNvPr id="0" name=""/>
        <dsp:cNvSpPr/>
      </dsp:nvSpPr>
      <dsp:spPr>
        <a:xfrm>
          <a:off x="3106331" y="-31447"/>
          <a:ext cx="1705964" cy="1068331"/>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b="1" kern="1200" dirty="0" smtClean="0"/>
            <a:t>Educazione, informazione, pratiche commerciali, pubblicità</a:t>
          </a:r>
          <a:endParaRPr lang="it-IT" sz="1000" b="1" kern="1200" dirty="0"/>
        </a:p>
      </dsp:txBody>
      <dsp:txXfrm>
        <a:off x="3158483" y="20705"/>
        <a:ext cx="1601660" cy="964027"/>
      </dsp:txXfrm>
    </dsp:sp>
    <dsp:sp modelId="{27596643-5C4F-4F3F-9F2A-4641A931EFBF}">
      <dsp:nvSpPr>
        <dsp:cNvPr id="0" name=""/>
        <dsp:cNvSpPr/>
      </dsp:nvSpPr>
      <dsp:spPr>
        <a:xfrm>
          <a:off x="2487013" y="652719"/>
          <a:ext cx="3745054" cy="3745054"/>
        </a:xfrm>
        <a:custGeom>
          <a:avLst/>
          <a:gdLst/>
          <a:ahLst/>
          <a:cxnLst/>
          <a:rect l="0" t="0" r="0" b="0"/>
          <a:pathLst>
            <a:path>
              <a:moveTo>
                <a:pt x="2335050" y="58021"/>
              </a:moveTo>
              <a:arcTo wR="1872527" hR="1872527" stAng="17058021" swAng="183550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1A9D38-8EC3-428A-8A16-93B7A1178039}">
      <dsp:nvSpPr>
        <dsp:cNvPr id="0" name=""/>
        <dsp:cNvSpPr/>
      </dsp:nvSpPr>
      <dsp:spPr>
        <a:xfrm>
          <a:off x="4713260" y="1205806"/>
          <a:ext cx="2604323" cy="1620027"/>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b="1" kern="1200" dirty="0" smtClean="0"/>
            <a:t>Rapporti di consumo: contratti in generale, esercizio dell’attività commerciale, credito al consumo, contratti negoziati fuori dai locali commerciali, contratti a distanza, diritto di recesso, commercializzazione a distanza di prodotti finanziari</a:t>
          </a:r>
          <a:endParaRPr lang="it-IT" sz="1100" b="1" kern="1200" dirty="0"/>
        </a:p>
      </dsp:txBody>
      <dsp:txXfrm>
        <a:off x="4792343" y="1284889"/>
        <a:ext cx="2446157" cy="1461861"/>
      </dsp:txXfrm>
    </dsp:sp>
    <dsp:sp modelId="{A58C763B-E450-4E59-B9FC-4894EF4B1B71}">
      <dsp:nvSpPr>
        <dsp:cNvPr id="0" name=""/>
        <dsp:cNvSpPr/>
      </dsp:nvSpPr>
      <dsp:spPr>
        <a:xfrm>
          <a:off x="2461307" y="93682"/>
          <a:ext cx="3745054" cy="3745054"/>
        </a:xfrm>
        <a:custGeom>
          <a:avLst/>
          <a:gdLst/>
          <a:ahLst/>
          <a:cxnLst/>
          <a:rect l="0" t="0" r="0" b="0"/>
          <a:pathLst>
            <a:path>
              <a:moveTo>
                <a:pt x="3532538" y="2738967"/>
              </a:moveTo>
              <a:arcTo wR="1872527" hR="1872527" stAng="1653735" swAng="139179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8F95AD-80AC-43FE-87C0-1AB79C30F1C0}">
      <dsp:nvSpPr>
        <dsp:cNvPr id="0" name=""/>
        <dsp:cNvSpPr/>
      </dsp:nvSpPr>
      <dsp:spPr>
        <a:xfrm>
          <a:off x="4338662" y="3421310"/>
          <a:ext cx="1442591" cy="93768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b="1" kern="1200" dirty="0" smtClean="0"/>
            <a:t>Garanzia legale di conformità e garanzie commerciali per i beni di consumo</a:t>
          </a:r>
          <a:endParaRPr lang="it-IT" sz="1000" b="1" kern="1200" dirty="0"/>
        </a:p>
      </dsp:txBody>
      <dsp:txXfrm>
        <a:off x="4384436" y="3467084"/>
        <a:ext cx="1351043" cy="846136"/>
      </dsp:txXfrm>
    </dsp:sp>
    <dsp:sp modelId="{B38427A5-9340-401C-AD06-16A60A4B6804}">
      <dsp:nvSpPr>
        <dsp:cNvPr id="0" name=""/>
        <dsp:cNvSpPr/>
      </dsp:nvSpPr>
      <dsp:spPr>
        <a:xfrm>
          <a:off x="2086786" y="502718"/>
          <a:ext cx="3745054" cy="3745054"/>
        </a:xfrm>
        <a:custGeom>
          <a:avLst/>
          <a:gdLst/>
          <a:ahLst/>
          <a:cxnLst/>
          <a:rect l="0" t="0" r="0" b="0"/>
          <a:pathLst>
            <a:path>
              <a:moveTo>
                <a:pt x="2244442" y="3707748"/>
              </a:moveTo>
              <a:arcTo wR="1872527" hR="1872527" stAng="4712634" swAng="137473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B81333-E3FB-484C-ABAA-0833D6387D9C}">
      <dsp:nvSpPr>
        <dsp:cNvPr id="0" name=""/>
        <dsp:cNvSpPr/>
      </dsp:nvSpPr>
      <dsp:spPr>
        <a:xfrm>
          <a:off x="2137374" y="3421310"/>
          <a:ext cx="1442591" cy="93768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b="1" kern="1200" dirty="0" smtClean="0"/>
            <a:t>Responsabilità per danno di prodotti difettosi</a:t>
          </a:r>
          <a:endParaRPr lang="it-IT" sz="1000" b="1" kern="1200" dirty="0"/>
        </a:p>
      </dsp:txBody>
      <dsp:txXfrm>
        <a:off x="2183148" y="3467084"/>
        <a:ext cx="1351043" cy="846136"/>
      </dsp:txXfrm>
    </dsp:sp>
    <dsp:sp modelId="{2E7D4F3F-38A5-4C74-A8AD-D677CEE5B8C3}">
      <dsp:nvSpPr>
        <dsp:cNvPr id="0" name=""/>
        <dsp:cNvSpPr/>
      </dsp:nvSpPr>
      <dsp:spPr>
        <a:xfrm>
          <a:off x="2133933" y="576373"/>
          <a:ext cx="3745054" cy="3745054"/>
        </a:xfrm>
        <a:custGeom>
          <a:avLst/>
          <a:gdLst/>
          <a:ahLst/>
          <a:cxnLst/>
          <a:rect l="0" t="0" r="0" b="0"/>
          <a:pathLst>
            <a:path>
              <a:moveTo>
                <a:pt x="267900" y="2837685"/>
              </a:moveTo>
              <a:arcTo wR="1872527" hR="1872527" stAng="8938423" swAng="15379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27DF99-62E0-4E5B-9247-9F203E7B1C27}">
      <dsp:nvSpPr>
        <dsp:cNvPr id="0" name=""/>
        <dsp:cNvSpPr/>
      </dsp:nvSpPr>
      <dsp:spPr>
        <a:xfrm>
          <a:off x="1162470" y="1493834"/>
          <a:ext cx="1982379" cy="1122661"/>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b="1" kern="1200" dirty="0" smtClean="0"/>
            <a:t>Servizi turistici</a:t>
          </a:r>
          <a:endParaRPr lang="it-IT" sz="1000" b="1" kern="1200" dirty="0"/>
        </a:p>
      </dsp:txBody>
      <dsp:txXfrm>
        <a:off x="1217274" y="1548638"/>
        <a:ext cx="1872771" cy="1013053"/>
      </dsp:txXfrm>
    </dsp:sp>
    <dsp:sp modelId="{7014DE14-B8EA-4F50-9EB8-594CD1CDD521}">
      <dsp:nvSpPr>
        <dsp:cNvPr id="0" name=""/>
        <dsp:cNvSpPr/>
      </dsp:nvSpPr>
      <dsp:spPr>
        <a:xfrm>
          <a:off x="2147830" y="470044"/>
          <a:ext cx="3745054" cy="3745054"/>
        </a:xfrm>
        <a:custGeom>
          <a:avLst/>
          <a:gdLst/>
          <a:ahLst/>
          <a:cxnLst/>
          <a:rect l="0" t="0" r="0" b="0"/>
          <a:pathLst>
            <a:path>
              <a:moveTo>
                <a:pt x="208361" y="1014091"/>
              </a:moveTo>
              <a:arcTo wR="1872527" hR="1872527" stAng="12437177" swAng="198977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6BF6B-42F8-4F0B-887F-D783F012DDA4}">
      <dsp:nvSpPr>
        <dsp:cNvPr id="0" name=""/>
        <dsp:cNvSpPr/>
      </dsp:nvSpPr>
      <dsp:spPr>
        <a:xfrm>
          <a:off x="1789104" y="447317"/>
          <a:ext cx="3596927" cy="349448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DBC8-F82C-42E0-B101-A5B0001F6868}">
      <dsp:nvSpPr>
        <dsp:cNvPr id="0" name=""/>
        <dsp:cNvSpPr/>
      </dsp:nvSpPr>
      <dsp:spPr>
        <a:xfrm>
          <a:off x="3589308" y="485408"/>
          <a:ext cx="2852928" cy="103898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b="1" kern="1200" dirty="0" smtClean="0">
              <a:solidFill>
                <a:srgbClr val="C00000"/>
              </a:solidFill>
              <a:latin typeface="Garamond" panose="02020404030301010803" pitchFamily="18" charset="0"/>
            </a:rPr>
            <a:t>Ipoteca e le altre procedure esecutive</a:t>
          </a:r>
          <a:endParaRPr lang="it-IT" sz="2400" b="1" kern="1200" dirty="0">
            <a:solidFill>
              <a:srgbClr val="C00000"/>
            </a:solidFill>
            <a:latin typeface="Garamond" panose="02020404030301010803" pitchFamily="18" charset="0"/>
          </a:endParaRPr>
        </a:p>
      </dsp:txBody>
      <dsp:txXfrm>
        <a:off x="3640027" y="536127"/>
        <a:ext cx="2751490" cy="937548"/>
      </dsp:txXfrm>
    </dsp:sp>
    <dsp:sp modelId="{99E8A244-B7C0-4F96-AAFE-7D76A173A874}">
      <dsp:nvSpPr>
        <dsp:cNvPr id="0" name=""/>
        <dsp:cNvSpPr/>
      </dsp:nvSpPr>
      <dsp:spPr>
        <a:xfrm>
          <a:off x="3589308" y="1637536"/>
          <a:ext cx="2852928" cy="103898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b="1" kern="1200" dirty="0" smtClean="0">
              <a:solidFill>
                <a:srgbClr val="C00000"/>
              </a:solidFill>
              <a:latin typeface="Garamond" panose="02020404030301010803" pitchFamily="18" charset="0"/>
            </a:rPr>
            <a:t>Fermo amministrativo</a:t>
          </a:r>
          <a:endParaRPr lang="it-IT" sz="2400" b="1" kern="1200" dirty="0">
            <a:solidFill>
              <a:srgbClr val="C00000"/>
            </a:solidFill>
            <a:latin typeface="Garamond" panose="02020404030301010803" pitchFamily="18" charset="0"/>
          </a:endParaRPr>
        </a:p>
      </dsp:txBody>
      <dsp:txXfrm>
        <a:off x="3640027" y="1688255"/>
        <a:ext cx="2751490" cy="937548"/>
      </dsp:txXfrm>
    </dsp:sp>
    <dsp:sp modelId="{37C90E5B-4B44-474D-BC2E-0D995DB9A242}">
      <dsp:nvSpPr>
        <dsp:cNvPr id="0" name=""/>
        <dsp:cNvSpPr/>
      </dsp:nvSpPr>
      <dsp:spPr>
        <a:xfrm>
          <a:off x="3587567" y="2778990"/>
          <a:ext cx="2852928" cy="103898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b="1" kern="1200" dirty="0" smtClean="0">
              <a:solidFill>
                <a:srgbClr val="C00000"/>
              </a:solidFill>
              <a:latin typeface="Garamond" panose="02020404030301010803" pitchFamily="18" charset="0"/>
            </a:rPr>
            <a:t>Cartella esattoriale o Intimazione di pagamento</a:t>
          </a:r>
          <a:endParaRPr lang="it-IT" sz="2400" b="1" kern="1200" dirty="0">
            <a:solidFill>
              <a:srgbClr val="C00000"/>
            </a:solidFill>
            <a:latin typeface="Garamond" panose="02020404030301010803" pitchFamily="18" charset="0"/>
          </a:endParaRPr>
        </a:p>
      </dsp:txBody>
      <dsp:txXfrm>
        <a:off x="3638286" y="2829709"/>
        <a:ext cx="2751490" cy="937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C8C65-205F-4D0B-9681-36CE18CFF216}">
      <dsp:nvSpPr>
        <dsp:cNvPr id="0" name=""/>
        <dsp:cNvSpPr/>
      </dsp:nvSpPr>
      <dsp:spPr>
        <a:xfrm>
          <a:off x="2798063" y="54863"/>
          <a:ext cx="2633472" cy="26334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it-IT" sz="2400" kern="1200" dirty="0" smtClean="0">
              <a:solidFill>
                <a:srgbClr val="FFC000"/>
              </a:solidFill>
            </a:rPr>
            <a:t>Ricorsi al prefetto</a:t>
          </a:r>
          <a:endParaRPr lang="it-IT" sz="2400" kern="1200" dirty="0">
            <a:solidFill>
              <a:srgbClr val="FFC000"/>
            </a:solidFill>
          </a:endParaRPr>
        </a:p>
      </dsp:txBody>
      <dsp:txXfrm>
        <a:off x="3149193" y="515721"/>
        <a:ext cx="1931212" cy="1185062"/>
      </dsp:txXfrm>
    </dsp:sp>
    <dsp:sp modelId="{816CCFD4-99CE-4C4C-9E20-F9880EAD042C}">
      <dsp:nvSpPr>
        <dsp:cNvPr id="0" name=""/>
        <dsp:cNvSpPr/>
      </dsp:nvSpPr>
      <dsp:spPr>
        <a:xfrm>
          <a:off x="3748308" y="1700784"/>
          <a:ext cx="2633472" cy="26334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it-IT" sz="2400" kern="1200" dirty="0" smtClean="0">
              <a:solidFill>
                <a:srgbClr val="FFC000"/>
              </a:solidFill>
            </a:rPr>
            <a:t>Ricorso al giudice di pace</a:t>
          </a:r>
          <a:endParaRPr lang="it-IT" sz="2400" kern="1200" dirty="0">
            <a:solidFill>
              <a:srgbClr val="FFC000"/>
            </a:solidFill>
          </a:endParaRPr>
        </a:p>
      </dsp:txBody>
      <dsp:txXfrm>
        <a:off x="4553712" y="2381097"/>
        <a:ext cx="1580083" cy="1448409"/>
      </dsp:txXfrm>
    </dsp:sp>
    <dsp:sp modelId="{48D81E0E-9845-4663-B5C0-1B8DF1842C2F}">
      <dsp:nvSpPr>
        <dsp:cNvPr id="0" name=""/>
        <dsp:cNvSpPr/>
      </dsp:nvSpPr>
      <dsp:spPr>
        <a:xfrm>
          <a:off x="1847819" y="1700784"/>
          <a:ext cx="2633472" cy="26334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t-IT" sz="2000" kern="1200" dirty="0" smtClean="0">
              <a:solidFill>
                <a:srgbClr val="FFC000"/>
              </a:solidFill>
            </a:rPr>
            <a:t>Rateizzazione della sanzione pecuniaria</a:t>
          </a:r>
          <a:endParaRPr lang="it-IT" sz="2000" kern="1200" dirty="0">
            <a:solidFill>
              <a:srgbClr val="FFC000"/>
            </a:solidFill>
          </a:endParaRPr>
        </a:p>
      </dsp:txBody>
      <dsp:txXfrm>
        <a:off x="2095804" y="2381097"/>
        <a:ext cx="1580083" cy="14484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E4FBC-FEA3-47F3-B9AE-00D6F9FDEE6F}">
      <dsp:nvSpPr>
        <dsp:cNvPr id="0" name=""/>
        <dsp:cNvSpPr/>
      </dsp:nvSpPr>
      <dsp:spPr>
        <a:xfrm>
          <a:off x="6126479" y="2710354"/>
          <a:ext cx="91440" cy="324040"/>
        </a:xfrm>
        <a:custGeom>
          <a:avLst/>
          <a:gdLst/>
          <a:ahLst/>
          <a:cxnLst/>
          <a:rect l="0" t="0" r="0" b="0"/>
          <a:pathLst>
            <a:path>
              <a:moveTo>
                <a:pt x="45720" y="0"/>
              </a:moveTo>
              <a:lnTo>
                <a:pt x="45720" y="3240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A44B46-F613-47C1-8F27-448A34D26BFE}">
      <dsp:nvSpPr>
        <dsp:cNvPr id="0" name=""/>
        <dsp:cNvSpPr/>
      </dsp:nvSpPr>
      <dsp:spPr>
        <a:xfrm>
          <a:off x="4050506" y="1357613"/>
          <a:ext cx="2121693" cy="324040"/>
        </a:xfrm>
        <a:custGeom>
          <a:avLst/>
          <a:gdLst/>
          <a:ahLst/>
          <a:cxnLst/>
          <a:rect l="0" t="0" r="0" b="0"/>
          <a:pathLst>
            <a:path>
              <a:moveTo>
                <a:pt x="0" y="0"/>
              </a:moveTo>
              <a:lnTo>
                <a:pt x="0" y="163306"/>
              </a:lnTo>
              <a:lnTo>
                <a:pt x="2121693" y="163306"/>
              </a:lnTo>
              <a:lnTo>
                <a:pt x="2121693" y="324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D22CAC-16B3-4F4D-9E6E-3F57E2AE4CD9}">
      <dsp:nvSpPr>
        <dsp:cNvPr id="0" name=""/>
        <dsp:cNvSpPr/>
      </dsp:nvSpPr>
      <dsp:spPr>
        <a:xfrm>
          <a:off x="1928812" y="2664634"/>
          <a:ext cx="1527804" cy="91440"/>
        </a:xfrm>
        <a:custGeom>
          <a:avLst/>
          <a:gdLst/>
          <a:ahLst/>
          <a:cxnLst/>
          <a:rect l="0" t="0" r="0" b="0"/>
          <a:pathLst>
            <a:path>
              <a:moveTo>
                <a:pt x="0" y="45720"/>
              </a:moveTo>
              <a:lnTo>
                <a:pt x="1527804" y="45720"/>
              </a:lnTo>
              <a:lnTo>
                <a:pt x="1527804" y="104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5B36B-9BF8-4DC1-91EC-DC63F2FE953A}">
      <dsp:nvSpPr>
        <dsp:cNvPr id="0" name=""/>
        <dsp:cNvSpPr/>
      </dsp:nvSpPr>
      <dsp:spPr>
        <a:xfrm>
          <a:off x="514349" y="2710354"/>
          <a:ext cx="1414462" cy="324040"/>
        </a:xfrm>
        <a:custGeom>
          <a:avLst/>
          <a:gdLst/>
          <a:ahLst/>
          <a:cxnLst/>
          <a:rect l="0" t="0" r="0" b="0"/>
          <a:pathLst>
            <a:path>
              <a:moveTo>
                <a:pt x="1414462" y="0"/>
              </a:moveTo>
              <a:lnTo>
                <a:pt x="1414462" y="163306"/>
              </a:lnTo>
              <a:lnTo>
                <a:pt x="0" y="163306"/>
              </a:lnTo>
              <a:lnTo>
                <a:pt x="0" y="32404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A2636-3965-447F-87C3-DDD0FC65FBD2}">
      <dsp:nvSpPr>
        <dsp:cNvPr id="0" name=""/>
        <dsp:cNvSpPr/>
      </dsp:nvSpPr>
      <dsp:spPr>
        <a:xfrm>
          <a:off x="1928812" y="1357613"/>
          <a:ext cx="2121693" cy="324040"/>
        </a:xfrm>
        <a:custGeom>
          <a:avLst/>
          <a:gdLst/>
          <a:ahLst/>
          <a:cxnLst/>
          <a:rect l="0" t="0" r="0" b="0"/>
          <a:pathLst>
            <a:path>
              <a:moveTo>
                <a:pt x="2121693" y="0"/>
              </a:moveTo>
              <a:lnTo>
                <a:pt x="2121693" y="163306"/>
              </a:lnTo>
              <a:lnTo>
                <a:pt x="0" y="163306"/>
              </a:lnTo>
              <a:lnTo>
                <a:pt x="0" y="324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C6B758-C87F-4471-9D44-A16A2787F698}">
      <dsp:nvSpPr>
        <dsp:cNvPr id="0" name=""/>
        <dsp:cNvSpPr/>
      </dsp:nvSpPr>
      <dsp:spPr>
        <a:xfrm>
          <a:off x="3536156" y="328913"/>
          <a:ext cx="1028699" cy="102869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9342D-6A59-4DAB-A695-1B641CF8C393}">
      <dsp:nvSpPr>
        <dsp:cNvPr id="0" name=""/>
        <dsp:cNvSpPr/>
      </dsp:nvSpPr>
      <dsp:spPr>
        <a:xfrm>
          <a:off x="4564856" y="326342"/>
          <a:ext cx="1543050"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kern="1200" dirty="0" smtClean="0">
              <a:solidFill>
                <a:srgbClr val="FFC000"/>
              </a:solidFill>
            </a:rPr>
            <a:t>Conciliazione</a:t>
          </a:r>
          <a:endParaRPr lang="it-IT" sz="1800" kern="1200" dirty="0">
            <a:solidFill>
              <a:srgbClr val="FFC000"/>
            </a:solidFill>
          </a:endParaRPr>
        </a:p>
      </dsp:txBody>
      <dsp:txXfrm>
        <a:off x="4564856" y="326342"/>
        <a:ext cx="1543050" cy="1028699"/>
      </dsp:txXfrm>
    </dsp:sp>
    <dsp:sp modelId="{E5ABB2B6-7BD3-48BE-9DA5-0B2B791CE1F5}">
      <dsp:nvSpPr>
        <dsp:cNvPr id="0" name=""/>
        <dsp:cNvSpPr/>
      </dsp:nvSpPr>
      <dsp:spPr>
        <a:xfrm>
          <a:off x="1414462" y="1681654"/>
          <a:ext cx="1028699" cy="102869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6A0B0-9A6F-412E-99BE-A0F5DE1E6873}">
      <dsp:nvSpPr>
        <dsp:cNvPr id="0" name=""/>
        <dsp:cNvSpPr/>
      </dsp:nvSpPr>
      <dsp:spPr>
        <a:xfrm>
          <a:off x="2443162" y="1679082"/>
          <a:ext cx="1543050"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t>Omesse letture del contatore</a:t>
          </a:r>
        </a:p>
      </dsp:txBody>
      <dsp:txXfrm>
        <a:off x="2443162" y="1679082"/>
        <a:ext cx="1543050" cy="1028699"/>
      </dsp:txXfrm>
    </dsp:sp>
    <dsp:sp modelId="{3F746F0F-26A7-4E74-B724-DF56C56F3F06}">
      <dsp:nvSpPr>
        <dsp:cNvPr id="0" name=""/>
        <dsp:cNvSpPr/>
      </dsp:nvSpPr>
      <dsp:spPr>
        <a:xfrm>
          <a:off x="0" y="3034394"/>
          <a:ext cx="1028699" cy="102869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D6BFD1-4DB2-49DE-88DF-B65F3376B9DE}">
      <dsp:nvSpPr>
        <dsp:cNvPr id="0" name=""/>
        <dsp:cNvSpPr/>
      </dsp:nvSpPr>
      <dsp:spPr>
        <a:xfrm>
          <a:off x="1028699" y="3031823"/>
          <a:ext cx="1543050"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t>Contestazione di fatture illegittime (o anche solo stimate)</a:t>
          </a:r>
          <a:endParaRPr lang="it-IT" sz="1400" kern="1200" dirty="0"/>
        </a:p>
      </dsp:txBody>
      <dsp:txXfrm>
        <a:off x="1028699" y="3031823"/>
        <a:ext cx="1543050" cy="1028699"/>
      </dsp:txXfrm>
    </dsp:sp>
    <dsp:sp modelId="{29CC3AB9-2077-45C1-8BF7-23A0500BCBFC}">
      <dsp:nvSpPr>
        <dsp:cNvPr id="0" name=""/>
        <dsp:cNvSpPr/>
      </dsp:nvSpPr>
      <dsp:spPr>
        <a:xfrm rot="4422730">
          <a:off x="2942267" y="2769576"/>
          <a:ext cx="1028699" cy="102869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50E2F-3A9E-42C0-A099-20AB14E08CF4}">
      <dsp:nvSpPr>
        <dsp:cNvPr id="0" name=""/>
        <dsp:cNvSpPr/>
      </dsp:nvSpPr>
      <dsp:spPr>
        <a:xfrm>
          <a:off x="3857624" y="3031823"/>
          <a:ext cx="1543050"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t> Passaggi ad altri gestori di energia</a:t>
          </a:r>
          <a:endParaRPr lang="it-IT" sz="1400" kern="1200" dirty="0"/>
        </a:p>
      </dsp:txBody>
      <dsp:txXfrm>
        <a:off x="3857624" y="3031823"/>
        <a:ext cx="1543050" cy="1028699"/>
      </dsp:txXfrm>
    </dsp:sp>
    <dsp:sp modelId="{C537907E-4D0E-456E-B7F3-7E98C6E2994B}">
      <dsp:nvSpPr>
        <dsp:cNvPr id="0" name=""/>
        <dsp:cNvSpPr/>
      </dsp:nvSpPr>
      <dsp:spPr>
        <a:xfrm>
          <a:off x="5657849" y="1681654"/>
          <a:ext cx="1028699" cy="102869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779C1-D25C-4CB6-BB58-347012325D77}">
      <dsp:nvSpPr>
        <dsp:cNvPr id="0" name=""/>
        <dsp:cNvSpPr/>
      </dsp:nvSpPr>
      <dsp:spPr>
        <a:xfrm>
          <a:off x="6686550" y="1679082"/>
          <a:ext cx="1543050"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t>Richiesta di rateizzazione</a:t>
          </a:r>
          <a:endParaRPr lang="it-IT" sz="1400" kern="1200" dirty="0"/>
        </a:p>
      </dsp:txBody>
      <dsp:txXfrm>
        <a:off x="6686550" y="1679082"/>
        <a:ext cx="1543050" cy="1028699"/>
      </dsp:txXfrm>
    </dsp:sp>
    <dsp:sp modelId="{3523DC78-AFA8-4D3F-A055-DBCE279376A4}">
      <dsp:nvSpPr>
        <dsp:cNvPr id="0" name=""/>
        <dsp:cNvSpPr/>
      </dsp:nvSpPr>
      <dsp:spPr>
        <a:xfrm>
          <a:off x="5657849" y="3034394"/>
          <a:ext cx="1028699" cy="102869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1C1480-3C93-44DA-9201-BB6572D5C9BD}">
      <dsp:nvSpPr>
        <dsp:cNvPr id="0" name=""/>
        <dsp:cNvSpPr/>
      </dsp:nvSpPr>
      <dsp:spPr>
        <a:xfrm>
          <a:off x="6686550" y="3031823"/>
          <a:ext cx="1543050" cy="102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t>Difformità contrattuali/ doppia fatturazione</a:t>
          </a:r>
          <a:endParaRPr lang="it-IT" sz="1400" kern="1200" dirty="0"/>
        </a:p>
      </dsp:txBody>
      <dsp:txXfrm>
        <a:off x="6686550" y="3031823"/>
        <a:ext cx="1543050" cy="1028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1DB51-1DB0-487C-87F8-ABA9ACAF4E0C}">
      <dsp:nvSpPr>
        <dsp:cNvPr id="0" name=""/>
        <dsp:cNvSpPr/>
      </dsp:nvSpPr>
      <dsp:spPr>
        <a:xfrm>
          <a:off x="2560441" y="492496"/>
          <a:ext cx="3376076" cy="3376076"/>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364556-FBF0-437A-BF17-0FF8E32DA64F}">
      <dsp:nvSpPr>
        <dsp:cNvPr id="0" name=""/>
        <dsp:cNvSpPr/>
      </dsp:nvSpPr>
      <dsp:spPr>
        <a:xfrm>
          <a:off x="2560441" y="492496"/>
          <a:ext cx="3376076" cy="3376076"/>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DB1A25-896D-4E67-90B3-E53CF1F5D96E}">
      <dsp:nvSpPr>
        <dsp:cNvPr id="0" name=""/>
        <dsp:cNvSpPr/>
      </dsp:nvSpPr>
      <dsp:spPr>
        <a:xfrm>
          <a:off x="2560441" y="492496"/>
          <a:ext cx="3376076" cy="3376076"/>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13D0FA-E7F1-499F-8B96-FA0B6AEC0D95}">
      <dsp:nvSpPr>
        <dsp:cNvPr id="0" name=""/>
        <dsp:cNvSpPr/>
      </dsp:nvSpPr>
      <dsp:spPr>
        <a:xfrm>
          <a:off x="2560441" y="492496"/>
          <a:ext cx="3376076" cy="3376076"/>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A36EE8-BB59-4585-BB65-85BD118BFCA5}">
      <dsp:nvSpPr>
        <dsp:cNvPr id="0" name=""/>
        <dsp:cNvSpPr/>
      </dsp:nvSpPr>
      <dsp:spPr>
        <a:xfrm>
          <a:off x="3470927" y="1402981"/>
          <a:ext cx="1555105" cy="1555105"/>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t-IT" sz="2100" kern="1200" dirty="0" err="1" smtClean="0">
              <a:solidFill>
                <a:srgbClr val="FFC000"/>
              </a:solidFill>
            </a:rPr>
            <a:t>Corecom</a:t>
          </a:r>
          <a:endParaRPr lang="it-IT" sz="2100" kern="1200" dirty="0" smtClean="0">
            <a:solidFill>
              <a:srgbClr val="FFC000"/>
            </a:solidFill>
          </a:endParaRPr>
        </a:p>
        <a:p>
          <a:pPr lvl="0" algn="ctr" defTabSz="933450">
            <a:lnSpc>
              <a:spcPct val="90000"/>
            </a:lnSpc>
            <a:spcBef>
              <a:spcPct val="0"/>
            </a:spcBef>
            <a:spcAft>
              <a:spcPct val="35000"/>
            </a:spcAft>
          </a:pPr>
          <a:r>
            <a:rPr lang="it-IT" sz="2100" kern="1200" dirty="0" smtClean="0">
              <a:solidFill>
                <a:srgbClr val="FFC000"/>
              </a:solidFill>
            </a:rPr>
            <a:t>Lazio</a:t>
          </a:r>
          <a:endParaRPr lang="it-IT" sz="2100" kern="1200" dirty="0">
            <a:solidFill>
              <a:srgbClr val="FFC000"/>
            </a:solidFill>
          </a:endParaRPr>
        </a:p>
      </dsp:txBody>
      <dsp:txXfrm>
        <a:off x="3698667" y="1630721"/>
        <a:ext cx="1099625" cy="1099625"/>
      </dsp:txXfrm>
    </dsp:sp>
    <dsp:sp modelId="{7B62F5D0-2043-488C-8D56-910660F61D80}">
      <dsp:nvSpPr>
        <dsp:cNvPr id="0" name=""/>
        <dsp:cNvSpPr/>
      </dsp:nvSpPr>
      <dsp:spPr>
        <a:xfrm>
          <a:off x="3612627" y="15766"/>
          <a:ext cx="1271704" cy="103183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kern="1200" dirty="0" smtClean="0"/>
            <a:t>Promozioni non richieste</a:t>
          </a:r>
          <a:endParaRPr lang="it-IT" sz="1200" kern="1200" dirty="0"/>
        </a:p>
      </dsp:txBody>
      <dsp:txXfrm>
        <a:off x="3798864" y="166875"/>
        <a:ext cx="899230" cy="729619"/>
      </dsp:txXfrm>
    </dsp:sp>
    <dsp:sp modelId="{FF3AB060-C1D1-4E6D-8F68-55895A2D8DA2}">
      <dsp:nvSpPr>
        <dsp:cNvPr id="0" name=""/>
        <dsp:cNvSpPr/>
      </dsp:nvSpPr>
      <dsp:spPr>
        <a:xfrm>
          <a:off x="5353042" y="1636247"/>
          <a:ext cx="1088573" cy="1088573"/>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kern="1200" dirty="0" smtClean="0"/>
            <a:t>Fatturazioni non realistiche</a:t>
          </a:r>
          <a:endParaRPr lang="it-IT" sz="1200" kern="1200" dirty="0"/>
        </a:p>
      </dsp:txBody>
      <dsp:txXfrm>
        <a:off x="5512460" y="1795665"/>
        <a:ext cx="769737" cy="769737"/>
      </dsp:txXfrm>
    </dsp:sp>
    <dsp:sp modelId="{9E0ABBAB-3F3F-4D32-8B7D-FB247D5AD6BF}">
      <dsp:nvSpPr>
        <dsp:cNvPr id="0" name=""/>
        <dsp:cNvSpPr/>
      </dsp:nvSpPr>
      <dsp:spPr>
        <a:xfrm>
          <a:off x="3704192" y="3285097"/>
          <a:ext cx="1088573" cy="1088573"/>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Mancate attivazioni</a:t>
          </a:r>
          <a:endParaRPr lang="it-IT" sz="1400" kern="1200" dirty="0"/>
        </a:p>
      </dsp:txBody>
      <dsp:txXfrm>
        <a:off x="3863610" y="3444515"/>
        <a:ext cx="769737" cy="769737"/>
      </dsp:txXfrm>
    </dsp:sp>
    <dsp:sp modelId="{F15EC474-90BA-4541-B961-A6F9B9AB172B}">
      <dsp:nvSpPr>
        <dsp:cNvPr id="0" name=""/>
        <dsp:cNvSpPr/>
      </dsp:nvSpPr>
      <dsp:spPr>
        <a:xfrm>
          <a:off x="1787984" y="1421831"/>
          <a:ext cx="1623291" cy="151740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Sospensione del servizio, ADSL lento, passaggio ad altro gestore</a:t>
          </a:r>
        </a:p>
        <a:p>
          <a:pPr lvl="0" algn="ctr" defTabSz="622300">
            <a:lnSpc>
              <a:spcPct val="90000"/>
            </a:lnSpc>
            <a:spcBef>
              <a:spcPct val="0"/>
            </a:spcBef>
            <a:spcAft>
              <a:spcPct val="35000"/>
            </a:spcAft>
          </a:pPr>
          <a:endParaRPr lang="it-IT" sz="1200" kern="1200" dirty="0"/>
        </a:p>
      </dsp:txBody>
      <dsp:txXfrm>
        <a:off x="2025709" y="1644050"/>
        <a:ext cx="1147841" cy="10729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C3492-B33C-407E-A214-B52B25B4E4F0}">
      <dsp:nvSpPr>
        <dsp:cNvPr id="0" name=""/>
        <dsp:cNvSpPr/>
      </dsp:nvSpPr>
      <dsp:spPr>
        <a:xfrm rot="5400000">
          <a:off x="69704" y="835867"/>
          <a:ext cx="1301717" cy="15726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F4C601-65F7-4D2D-A9C7-2FA6146D72DA}">
      <dsp:nvSpPr>
        <dsp:cNvPr id="0" name=""/>
        <dsp:cNvSpPr/>
      </dsp:nvSpPr>
      <dsp:spPr>
        <a:xfrm>
          <a:off x="366673" y="1445"/>
          <a:ext cx="1747389" cy="104843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smtClean="0"/>
            <a:t>Indennizzo per mancata attivazione del servizio – euro</a:t>
          </a:r>
          <a:r>
            <a:rPr lang="it-IT" sz="1000" kern="1200" dirty="0" smtClean="0">
              <a:solidFill>
                <a:srgbClr val="FFFF00"/>
              </a:solidFill>
            </a:rPr>
            <a:t> </a:t>
          </a:r>
          <a:r>
            <a:rPr lang="it-IT" sz="1000" b="1" kern="1200" dirty="0" smtClean="0">
              <a:solidFill>
                <a:srgbClr val="FFFF00"/>
              </a:solidFill>
              <a:effectLst>
                <a:outerShdw blurRad="38100" dist="38100" dir="2700000" algn="tl">
                  <a:srgbClr val="000000">
                    <a:alpha val="43137"/>
                  </a:srgbClr>
                </a:outerShdw>
              </a:effectLst>
            </a:rPr>
            <a:t>7.50</a:t>
          </a:r>
          <a:r>
            <a:rPr lang="it-IT" sz="1000" kern="1200" dirty="0" smtClean="0">
              <a:solidFill>
                <a:srgbClr val="FFFF00"/>
              </a:solidFill>
            </a:rPr>
            <a:t> </a:t>
          </a:r>
          <a:r>
            <a:rPr lang="it-IT" sz="1000" kern="1200" dirty="0" smtClean="0"/>
            <a:t>per ogni giorno di ritardo-</a:t>
          </a:r>
          <a:endParaRPr lang="it-IT" sz="1000" kern="1200" dirty="0"/>
        </a:p>
      </dsp:txBody>
      <dsp:txXfrm>
        <a:off x="397381" y="32153"/>
        <a:ext cx="1685973" cy="987017"/>
      </dsp:txXfrm>
    </dsp:sp>
    <dsp:sp modelId="{C80A3ECE-3132-4229-A219-2184259DBD16}">
      <dsp:nvSpPr>
        <dsp:cNvPr id="0" name=""/>
        <dsp:cNvSpPr/>
      </dsp:nvSpPr>
      <dsp:spPr>
        <a:xfrm rot="5400000">
          <a:off x="69704" y="2146409"/>
          <a:ext cx="1301717" cy="15726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8D0340-CE45-428F-8E9E-44C04A5A377E}">
      <dsp:nvSpPr>
        <dsp:cNvPr id="0" name=""/>
        <dsp:cNvSpPr/>
      </dsp:nvSpPr>
      <dsp:spPr>
        <a:xfrm>
          <a:off x="366673" y="1311987"/>
          <a:ext cx="1747389" cy="104843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smtClean="0"/>
            <a:t>Indennizzo per malfunzionamento del servizio- euro </a:t>
          </a:r>
          <a:r>
            <a:rPr lang="it-IT" sz="1000" b="1" kern="1200" dirty="0" smtClean="0">
              <a:solidFill>
                <a:srgbClr val="FFFF00"/>
              </a:solidFill>
              <a:effectLst>
                <a:outerShdw blurRad="38100" dist="38100" dir="2700000" algn="tl">
                  <a:srgbClr val="000000">
                    <a:alpha val="43137"/>
                  </a:srgbClr>
                </a:outerShdw>
              </a:effectLst>
            </a:rPr>
            <a:t>5,00</a:t>
          </a:r>
          <a:r>
            <a:rPr lang="it-IT" sz="1000" kern="1200" dirty="0" smtClean="0"/>
            <a:t> per ogni giorno d’interruzione-</a:t>
          </a:r>
          <a:endParaRPr lang="it-IT" sz="1000" kern="1200" dirty="0"/>
        </a:p>
      </dsp:txBody>
      <dsp:txXfrm>
        <a:off x="397381" y="1342695"/>
        <a:ext cx="1685973" cy="987017"/>
      </dsp:txXfrm>
    </dsp:sp>
    <dsp:sp modelId="{72314E31-D1E0-4D04-939B-77DA80B9F852}">
      <dsp:nvSpPr>
        <dsp:cNvPr id="0" name=""/>
        <dsp:cNvSpPr/>
      </dsp:nvSpPr>
      <dsp:spPr>
        <a:xfrm>
          <a:off x="724975" y="2801680"/>
          <a:ext cx="2315203" cy="15726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DD1DC2-8FD5-48CB-B2EE-577F0A4CE783}">
      <dsp:nvSpPr>
        <dsp:cNvPr id="0" name=""/>
        <dsp:cNvSpPr/>
      </dsp:nvSpPr>
      <dsp:spPr>
        <a:xfrm>
          <a:off x="366673" y="2622529"/>
          <a:ext cx="1747389" cy="104843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smtClean="0"/>
            <a:t>Indennizzo per attivazione di servizi o profili tariffari non richiesti- euro </a:t>
          </a:r>
          <a:r>
            <a:rPr lang="it-IT" sz="1000" b="1" kern="1200" dirty="0" smtClean="0">
              <a:solidFill>
                <a:srgbClr val="FFFF00"/>
              </a:solidFill>
              <a:effectLst>
                <a:outerShdw blurRad="38100" dist="38100" dir="2700000" algn="tl">
                  <a:srgbClr val="000000">
                    <a:alpha val="43137"/>
                  </a:srgbClr>
                </a:outerShdw>
              </a:effectLst>
            </a:rPr>
            <a:t>5,00</a:t>
          </a:r>
          <a:r>
            <a:rPr lang="it-IT" sz="1000" kern="1200" dirty="0" smtClean="0">
              <a:solidFill>
                <a:srgbClr val="FFFF00"/>
              </a:solidFill>
            </a:rPr>
            <a:t> </a:t>
          </a:r>
          <a:r>
            <a:rPr lang="it-IT" sz="1000" kern="1200" dirty="0" smtClean="0"/>
            <a:t>per ogni giorno di attivazione- </a:t>
          </a:r>
          <a:endParaRPr lang="it-IT" sz="1000" kern="1200" dirty="0"/>
        </a:p>
      </dsp:txBody>
      <dsp:txXfrm>
        <a:off x="397381" y="2653237"/>
        <a:ext cx="1685973" cy="987017"/>
      </dsp:txXfrm>
    </dsp:sp>
    <dsp:sp modelId="{84099289-FBBF-47FC-97D5-C05D735D97A4}">
      <dsp:nvSpPr>
        <dsp:cNvPr id="0" name=""/>
        <dsp:cNvSpPr/>
      </dsp:nvSpPr>
      <dsp:spPr>
        <a:xfrm rot="16200000">
          <a:off x="2393732" y="2146409"/>
          <a:ext cx="1301717" cy="15726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7988ED-8187-447A-B252-A1148702CA1F}">
      <dsp:nvSpPr>
        <dsp:cNvPr id="0" name=""/>
        <dsp:cNvSpPr/>
      </dsp:nvSpPr>
      <dsp:spPr>
        <a:xfrm>
          <a:off x="2690701" y="2622529"/>
          <a:ext cx="1747389" cy="104843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smtClean="0"/>
            <a:t>Indennizzi per mancata o ritardata risposta ai reclami- euro</a:t>
          </a:r>
          <a:r>
            <a:rPr lang="it-IT" sz="1000" kern="1200" dirty="0" smtClean="0">
              <a:solidFill>
                <a:srgbClr val="FFFF00"/>
              </a:solidFill>
            </a:rPr>
            <a:t> </a:t>
          </a:r>
          <a:r>
            <a:rPr lang="it-IT" sz="1000" b="1" kern="1200" dirty="0" smtClean="0">
              <a:solidFill>
                <a:srgbClr val="FFFF00"/>
              </a:solidFill>
              <a:effectLst>
                <a:outerShdw blurRad="38100" dist="38100" dir="2700000" algn="tl">
                  <a:srgbClr val="000000">
                    <a:alpha val="43137"/>
                  </a:srgbClr>
                </a:outerShdw>
              </a:effectLst>
            </a:rPr>
            <a:t>1,00 </a:t>
          </a:r>
          <a:r>
            <a:rPr lang="it-IT" sz="1000" kern="1200" dirty="0" smtClean="0"/>
            <a:t>per ogni giorno di ritardo fino ad un massimo di </a:t>
          </a:r>
          <a:r>
            <a:rPr lang="it-IT" sz="1000" b="1" kern="1200" dirty="0" smtClean="0">
              <a:solidFill>
                <a:srgbClr val="FFFF00"/>
              </a:solidFill>
              <a:effectLst>
                <a:outerShdw blurRad="38100" dist="38100" dir="2700000" algn="tl">
                  <a:srgbClr val="000000">
                    <a:alpha val="43137"/>
                  </a:srgbClr>
                </a:outerShdw>
              </a:effectLst>
            </a:rPr>
            <a:t>300,00</a:t>
          </a:r>
          <a:endParaRPr lang="it-IT" sz="1000" b="1" kern="1200" dirty="0">
            <a:solidFill>
              <a:srgbClr val="FFFF00"/>
            </a:solidFill>
            <a:effectLst>
              <a:outerShdw blurRad="38100" dist="38100" dir="2700000" algn="tl">
                <a:srgbClr val="000000">
                  <a:alpha val="43137"/>
                </a:srgbClr>
              </a:outerShdw>
            </a:effectLst>
          </a:endParaRPr>
        </a:p>
      </dsp:txBody>
      <dsp:txXfrm>
        <a:off x="2721409" y="2653237"/>
        <a:ext cx="1685973" cy="987017"/>
      </dsp:txXfrm>
    </dsp:sp>
    <dsp:sp modelId="{C63B73BB-414F-46B9-B3E7-B0626D992E4F}">
      <dsp:nvSpPr>
        <dsp:cNvPr id="0" name=""/>
        <dsp:cNvSpPr/>
      </dsp:nvSpPr>
      <dsp:spPr>
        <a:xfrm rot="16200000">
          <a:off x="2393732" y="835867"/>
          <a:ext cx="1301717" cy="15726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C30ED1-7960-4032-A242-B472D4652373}">
      <dsp:nvSpPr>
        <dsp:cNvPr id="0" name=""/>
        <dsp:cNvSpPr/>
      </dsp:nvSpPr>
      <dsp:spPr>
        <a:xfrm>
          <a:off x="2690701" y="1311987"/>
          <a:ext cx="1747389" cy="104843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smtClean="0"/>
            <a:t>Indennizzo per omessa o ritardata portabilità del numero – euro </a:t>
          </a:r>
          <a:r>
            <a:rPr lang="it-IT" sz="1000" b="1" kern="1200" dirty="0" smtClean="0">
              <a:solidFill>
                <a:srgbClr val="FFFF00"/>
              </a:solidFill>
              <a:effectLst>
                <a:outerShdw blurRad="38100" dist="38100" dir="2700000" algn="tl">
                  <a:srgbClr val="000000">
                    <a:alpha val="43137"/>
                  </a:srgbClr>
                </a:outerShdw>
              </a:effectLst>
            </a:rPr>
            <a:t>5,00</a:t>
          </a:r>
          <a:r>
            <a:rPr lang="it-IT" sz="1000" kern="1200" dirty="0" smtClean="0"/>
            <a:t> per ogni giorno di ritardo-</a:t>
          </a:r>
          <a:endParaRPr lang="it-IT" sz="1000" kern="1200" dirty="0"/>
        </a:p>
      </dsp:txBody>
      <dsp:txXfrm>
        <a:off x="2721409" y="1342695"/>
        <a:ext cx="1685973" cy="987017"/>
      </dsp:txXfrm>
    </dsp:sp>
    <dsp:sp modelId="{E192BAB7-DC63-42EE-9234-D31DE0FE803D}">
      <dsp:nvSpPr>
        <dsp:cNvPr id="0" name=""/>
        <dsp:cNvSpPr/>
      </dsp:nvSpPr>
      <dsp:spPr>
        <a:xfrm>
          <a:off x="3049003" y="180596"/>
          <a:ext cx="2315203" cy="15726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DCAEB4-92A2-46C5-8A37-4BF7968CAE3C}">
      <dsp:nvSpPr>
        <dsp:cNvPr id="0" name=""/>
        <dsp:cNvSpPr/>
      </dsp:nvSpPr>
      <dsp:spPr>
        <a:xfrm>
          <a:off x="2690701" y="1445"/>
          <a:ext cx="1747389" cy="104843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smtClean="0"/>
            <a:t>Indennizzo per sospensione o cessazione del servizio – euro </a:t>
          </a:r>
          <a:r>
            <a:rPr lang="it-IT" sz="1000" b="1" kern="1200" dirty="0" smtClean="0">
              <a:solidFill>
                <a:srgbClr val="FFFF00"/>
              </a:solidFill>
              <a:effectLst>
                <a:outerShdw blurRad="38100" dist="38100" dir="2700000" algn="tl">
                  <a:srgbClr val="000000">
                    <a:alpha val="43137"/>
                  </a:srgbClr>
                </a:outerShdw>
              </a:effectLst>
            </a:rPr>
            <a:t>7.50</a:t>
          </a:r>
          <a:r>
            <a:rPr lang="it-IT" sz="1000" b="1" kern="1200" dirty="0" smtClean="0">
              <a:solidFill>
                <a:srgbClr val="FFC000"/>
              </a:solidFill>
              <a:effectLst>
                <a:outerShdw blurRad="38100" dist="38100" dir="2700000" algn="tl">
                  <a:srgbClr val="000000">
                    <a:alpha val="43137"/>
                  </a:srgbClr>
                </a:outerShdw>
              </a:effectLst>
            </a:rPr>
            <a:t> </a:t>
          </a:r>
          <a:r>
            <a:rPr lang="it-IT" sz="1000" kern="1200" dirty="0" smtClean="0"/>
            <a:t>per ogni giorno di sospensione-</a:t>
          </a:r>
          <a:endParaRPr lang="it-IT" sz="1000" kern="1200" dirty="0"/>
        </a:p>
      </dsp:txBody>
      <dsp:txXfrm>
        <a:off x="2721409" y="32153"/>
        <a:ext cx="1685973" cy="987017"/>
      </dsp:txXfrm>
    </dsp:sp>
    <dsp:sp modelId="{6C43859E-D54F-4EDA-9D45-0537C39CA2BC}">
      <dsp:nvSpPr>
        <dsp:cNvPr id="0" name=""/>
        <dsp:cNvSpPr/>
      </dsp:nvSpPr>
      <dsp:spPr>
        <a:xfrm>
          <a:off x="5014729" y="1445"/>
          <a:ext cx="1747389" cy="104843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smtClean="0"/>
            <a:t>Indennizzo per illegittima perdita del numero – euro</a:t>
          </a:r>
          <a:r>
            <a:rPr lang="it-IT" sz="1000" kern="1200" dirty="0" smtClean="0">
              <a:solidFill>
                <a:srgbClr val="FFFF00"/>
              </a:solidFill>
            </a:rPr>
            <a:t> 1</a:t>
          </a:r>
          <a:r>
            <a:rPr lang="it-IT" sz="1000" b="1" kern="1200" dirty="0" smtClean="0">
              <a:solidFill>
                <a:srgbClr val="FFFF00"/>
              </a:solidFill>
              <a:effectLst>
                <a:outerShdw blurRad="38100" dist="38100" dir="2700000" algn="tl">
                  <a:srgbClr val="000000">
                    <a:alpha val="43137"/>
                  </a:srgbClr>
                </a:outerShdw>
              </a:effectLst>
            </a:rPr>
            <a:t>00/00</a:t>
          </a:r>
          <a:r>
            <a:rPr lang="it-IT" sz="1000" kern="1200" dirty="0" smtClean="0">
              <a:solidFill>
                <a:srgbClr val="FFFF00"/>
              </a:solidFill>
            </a:rPr>
            <a:t> </a:t>
          </a:r>
          <a:r>
            <a:rPr lang="it-IT" sz="1000" kern="1200" dirty="0" smtClean="0"/>
            <a:t>per ogni anno di titolarità dell’utenza-</a:t>
          </a:r>
          <a:endParaRPr lang="it-IT" sz="1000" kern="1200" dirty="0"/>
        </a:p>
      </dsp:txBody>
      <dsp:txXfrm>
        <a:off x="5045437" y="32153"/>
        <a:ext cx="1685973" cy="9870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2945659" cy="4937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5" y="0"/>
            <a:ext cx="2945659" cy="493713"/>
          </a:xfrm>
          <a:prstGeom prst="rect">
            <a:avLst/>
          </a:prstGeom>
        </p:spPr>
        <p:txBody>
          <a:bodyPr vert="horz" lIns="91440" tIns="45720" rIns="91440" bIns="45720" rtlCol="0"/>
          <a:lstStyle>
            <a:lvl1pPr algn="r">
              <a:defRPr sz="1200"/>
            </a:lvl1pPr>
          </a:lstStyle>
          <a:p>
            <a:fld id="{ED306E39-1205-4DFF-8DC4-C0701E663C30}" type="datetimeFigureOut">
              <a:rPr lang="it-IT" smtClean="0"/>
              <a:t>18/09/2014</a:t>
            </a:fld>
            <a:endParaRPr lang="it-IT"/>
          </a:p>
        </p:txBody>
      </p:sp>
      <p:sp>
        <p:nvSpPr>
          <p:cNvPr id="4" name="Segnaposto immagine diapositiva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690272"/>
            <a:ext cx="5438140" cy="4443413"/>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2" y="9378827"/>
            <a:ext cx="2945659" cy="49371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5" y="9378827"/>
            <a:ext cx="2945659" cy="493713"/>
          </a:xfrm>
          <a:prstGeom prst="rect">
            <a:avLst/>
          </a:prstGeom>
        </p:spPr>
        <p:txBody>
          <a:bodyPr vert="horz" lIns="91440" tIns="45720" rIns="91440" bIns="45720" rtlCol="0" anchor="b"/>
          <a:lstStyle>
            <a:lvl1pPr algn="r">
              <a:defRPr sz="1200"/>
            </a:lvl1pPr>
          </a:lstStyle>
          <a:p>
            <a:fld id="{E5A0BF7F-30D7-430C-9B8F-D6FA25DC562F}" type="slidenum">
              <a:rPr lang="it-IT" smtClean="0"/>
              <a:t>‹N›</a:t>
            </a:fld>
            <a:endParaRPr lang="it-IT"/>
          </a:p>
        </p:txBody>
      </p:sp>
    </p:spTree>
    <p:extLst>
      <p:ext uri="{BB962C8B-B14F-4D97-AF65-F5344CB8AC3E}">
        <p14:creationId xmlns:p14="http://schemas.microsoft.com/office/powerpoint/2010/main" val="389560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Date Placeholder 29"/>
          <p:cNvSpPr>
            <a:spLocks noGrp="1"/>
          </p:cNvSpPr>
          <p:nvPr>
            <p:ph type="dt" sz="half" idx="10"/>
          </p:nvPr>
        </p:nvSpPr>
        <p:spPr/>
        <p:txBody>
          <a:bodyPr/>
          <a:lstStyle/>
          <a:p>
            <a:fld id="{DB82F11B-3055-4CFD-9DD5-EC90DD00FBBD}" type="datetime1">
              <a:rPr lang="it-IT" smtClean="0"/>
              <a:t>18/09/2014</a:t>
            </a:fld>
            <a:endParaRPr lang="it-IT"/>
          </a:p>
        </p:txBody>
      </p:sp>
      <p:sp>
        <p:nvSpPr>
          <p:cNvPr id="19" name="Footer Placeholder 18"/>
          <p:cNvSpPr>
            <a:spLocks noGrp="1"/>
          </p:cNvSpPr>
          <p:nvPr>
            <p:ph type="ftr" sz="quarter" idx="11"/>
          </p:nvPr>
        </p:nvSpPr>
        <p:spPr/>
        <p:txBody>
          <a:bodyPr/>
          <a:lstStyle/>
          <a:p>
            <a:r>
              <a:rPr lang="it-IT" smtClean="0"/>
              <a:t>2</a:t>
            </a:r>
            <a:endParaRPr lang="it-IT"/>
          </a:p>
        </p:txBody>
      </p:sp>
      <p:sp>
        <p:nvSpPr>
          <p:cNvPr id="27" name="Slide Number Placeholder 26"/>
          <p:cNvSpPr>
            <a:spLocks noGrp="1"/>
          </p:cNvSpPr>
          <p:nvPr>
            <p:ph type="sldNum" sz="quarter" idx="12"/>
          </p:nvPr>
        </p:nvSpPr>
        <p:spPr/>
        <p:txBody>
          <a:bodyPr/>
          <a:lstStyle/>
          <a:p>
            <a:fld id="{94C5D023-1FB8-45F7-A174-ED364C7AC6BB}"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BEF29A0C-DA5A-4DF1-AA85-E54DADD21E09}" type="datetime1">
              <a:rPr lang="it-IT" smtClean="0"/>
              <a:t>18/09/2014</a:t>
            </a:fld>
            <a:endParaRPr lang="it-IT"/>
          </a:p>
        </p:txBody>
      </p:sp>
      <p:sp>
        <p:nvSpPr>
          <p:cNvPr id="5" name="Footer Placeholder 4"/>
          <p:cNvSpPr>
            <a:spLocks noGrp="1"/>
          </p:cNvSpPr>
          <p:nvPr>
            <p:ph type="ftr" sz="quarter" idx="11"/>
          </p:nvPr>
        </p:nvSpPr>
        <p:spPr/>
        <p:txBody>
          <a:bodyPr/>
          <a:lstStyle/>
          <a:p>
            <a:r>
              <a:rPr lang="it-IT" smtClean="0"/>
              <a:t>2</a:t>
            </a:r>
            <a:endParaRPr lang="it-IT"/>
          </a:p>
        </p:txBody>
      </p:sp>
      <p:sp>
        <p:nvSpPr>
          <p:cNvPr id="6" name="Slide Number Placeholder 5"/>
          <p:cNvSpPr>
            <a:spLocks noGrp="1"/>
          </p:cNvSpPr>
          <p:nvPr>
            <p:ph type="sldNum" sz="quarter" idx="12"/>
          </p:nvPr>
        </p:nvSpPr>
        <p:spPr/>
        <p:txBody>
          <a:bodyPr/>
          <a:lstStyle/>
          <a:p>
            <a:fld id="{94C5D023-1FB8-45F7-A174-ED364C7AC6BB}"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6E1E8127-64DD-422D-B56F-B7DBC2A43F30}" type="datetime1">
              <a:rPr lang="it-IT" smtClean="0"/>
              <a:t>18/09/2014</a:t>
            </a:fld>
            <a:endParaRPr lang="it-IT"/>
          </a:p>
        </p:txBody>
      </p:sp>
      <p:sp>
        <p:nvSpPr>
          <p:cNvPr id="5" name="Footer Placeholder 4"/>
          <p:cNvSpPr>
            <a:spLocks noGrp="1"/>
          </p:cNvSpPr>
          <p:nvPr>
            <p:ph type="ftr" sz="quarter" idx="11"/>
          </p:nvPr>
        </p:nvSpPr>
        <p:spPr/>
        <p:txBody>
          <a:bodyPr/>
          <a:lstStyle/>
          <a:p>
            <a:r>
              <a:rPr lang="it-IT" smtClean="0"/>
              <a:t>2</a:t>
            </a:r>
            <a:endParaRPr lang="it-IT"/>
          </a:p>
        </p:txBody>
      </p:sp>
      <p:sp>
        <p:nvSpPr>
          <p:cNvPr id="6" name="Slide Number Placeholder 5"/>
          <p:cNvSpPr>
            <a:spLocks noGrp="1"/>
          </p:cNvSpPr>
          <p:nvPr>
            <p:ph type="sldNum" sz="quarter" idx="12"/>
          </p:nvPr>
        </p:nvSpPr>
        <p:spPr/>
        <p:txBody>
          <a:bodyPr/>
          <a:lstStyle/>
          <a:p>
            <a:fld id="{94C5D023-1FB8-45F7-A174-ED364C7AC6BB}"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67B61C54-1019-4EDC-87A7-3CDBA09A3752}" type="datetime1">
              <a:rPr lang="it-IT" smtClean="0"/>
              <a:t>18/09/2014</a:t>
            </a:fld>
            <a:endParaRPr lang="it-IT"/>
          </a:p>
        </p:txBody>
      </p:sp>
      <p:sp>
        <p:nvSpPr>
          <p:cNvPr id="5" name="Footer Placeholder 4"/>
          <p:cNvSpPr>
            <a:spLocks noGrp="1"/>
          </p:cNvSpPr>
          <p:nvPr>
            <p:ph type="ftr" sz="quarter" idx="11"/>
          </p:nvPr>
        </p:nvSpPr>
        <p:spPr/>
        <p:txBody>
          <a:bodyPr/>
          <a:lstStyle/>
          <a:p>
            <a:r>
              <a:rPr lang="it-IT" smtClean="0"/>
              <a:t>2</a:t>
            </a:r>
            <a:endParaRPr lang="it-IT"/>
          </a:p>
        </p:txBody>
      </p:sp>
      <p:sp>
        <p:nvSpPr>
          <p:cNvPr id="6" name="Slide Number Placeholder 5"/>
          <p:cNvSpPr>
            <a:spLocks noGrp="1"/>
          </p:cNvSpPr>
          <p:nvPr>
            <p:ph type="sldNum" sz="quarter" idx="12"/>
          </p:nvPr>
        </p:nvSpPr>
        <p:spPr/>
        <p:txBody>
          <a:bodyPr/>
          <a:lstStyle/>
          <a:p>
            <a:fld id="{94C5D023-1FB8-45F7-A174-ED364C7AC6BB}"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Date Placeholder 3"/>
          <p:cNvSpPr>
            <a:spLocks noGrp="1"/>
          </p:cNvSpPr>
          <p:nvPr>
            <p:ph type="dt" sz="half" idx="10"/>
          </p:nvPr>
        </p:nvSpPr>
        <p:spPr/>
        <p:txBody>
          <a:bodyPr/>
          <a:lstStyle/>
          <a:p>
            <a:fld id="{52FD65E7-86AB-4243-A8D7-D27516F7BB20}" type="datetime1">
              <a:rPr lang="it-IT" smtClean="0"/>
              <a:t>18/09/2014</a:t>
            </a:fld>
            <a:endParaRPr lang="it-IT"/>
          </a:p>
        </p:txBody>
      </p:sp>
      <p:sp>
        <p:nvSpPr>
          <p:cNvPr id="5" name="Footer Placeholder 4"/>
          <p:cNvSpPr>
            <a:spLocks noGrp="1"/>
          </p:cNvSpPr>
          <p:nvPr>
            <p:ph type="ftr" sz="quarter" idx="11"/>
          </p:nvPr>
        </p:nvSpPr>
        <p:spPr/>
        <p:txBody>
          <a:bodyPr/>
          <a:lstStyle/>
          <a:p>
            <a:r>
              <a:rPr lang="it-IT" smtClean="0"/>
              <a:t>2</a:t>
            </a:r>
            <a:endParaRPr lang="it-IT"/>
          </a:p>
        </p:txBody>
      </p:sp>
      <p:sp>
        <p:nvSpPr>
          <p:cNvPr id="6" name="Slide Number Placeholder 5"/>
          <p:cNvSpPr>
            <a:spLocks noGrp="1"/>
          </p:cNvSpPr>
          <p:nvPr>
            <p:ph type="sldNum" sz="quarter" idx="12"/>
          </p:nvPr>
        </p:nvSpPr>
        <p:spPr/>
        <p:txBody>
          <a:bodyPr/>
          <a:lstStyle/>
          <a:p>
            <a:fld id="{94C5D023-1FB8-45F7-A174-ED364C7AC6BB}"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9ED66D44-4E94-4E4D-9CA3-8BF6C3405171}" type="datetime1">
              <a:rPr lang="it-IT" smtClean="0"/>
              <a:t>18/09/2014</a:t>
            </a:fld>
            <a:endParaRPr lang="it-IT"/>
          </a:p>
        </p:txBody>
      </p:sp>
      <p:sp>
        <p:nvSpPr>
          <p:cNvPr id="6" name="Footer Placeholder 5"/>
          <p:cNvSpPr>
            <a:spLocks noGrp="1"/>
          </p:cNvSpPr>
          <p:nvPr>
            <p:ph type="ftr" sz="quarter" idx="11"/>
          </p:nvPr>
        </p:nvSpPr>
        <p:spPr/>
        <p:txBody>
          <a:bodyPr/>
          <a:lstStyle/>
          <a:p>
            <a:r>
              <a:rPr lang="it-IT" smtClean="0"/>
              <a:t>2</a:t>
            </a:r>
            <a:endParaRPr lang="it-IT"/>
          </a:p>
        </p:txBody>
      </p:sp>
      <p:sp>
        <p:nvSpPr>
          <p:cNvPr id="7" name="Slide Number Placeholder 6"/>
          <p:cNvSpPr>
            <a:spLocks noGrp="1"/>
          </p:cNvSpPr>
          <p:nvPr>
            <p:ph type="sldNum" sz="quarter" idx="12"/>
          </p:nvPr>
        </p:nvSpPr>
        <p:spPr/>
        <p:txBody>
          <a:bodyPr/>
          <a:lstStyle/>
          <a:p>
            <a:fld id="{94C5D023-1FB8-45F7-A174-ED364C7AC6BB}"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Date Placeholder 6"/>
          <p:cNvSpPr>
            <a:spLocks noGrp="1"/>
          </p:cNvSpPr>
          <p:nvPr>
            <p:ph type="dt" sz="half" idx="10"/>
          </p:nvPr>
        </p:nvSpPr>
        <p:spPr/>
        <p:txBody>
          <a:bodyPr/>
          <a:lstStyle/>
          <a:p>
            <a:fld id="{DC49C695-DBB0-4099-AC69-715C1E901F6A}" type="datetime1">
              <a:rPr lang="it-IT" smtClean="0"/>
              <a:t>18/09/2014</a:t>
            </a:fld>
            <a:endParaRPr lang="it-IT"/>
          </a:p>
        </p:txBody>
      </p:sp>
      <p:sp>
        <p:nvSpPr>
          <p:cNvPr id="8" name="Footer Placeholder 7"/>
          <p:cNvSpPr>
            <a:spLocks noGrp="1"/>
          </p:cNvSpPr>
          <p:nvPr>
            <p:ph type="ftr" sz="quarter" idx="11"/>
          </p:nvPr>
        </p:nvSpPr>
        <p:spPr/>
        <p:txBody>
          <a:bodyPr/>
          <a:lstStyle/>
          <a:p>
            <a:r>
              <a:rPr lang="it-IT" smtClean="0"/>
              <a:t>2</a:t>
            </a:r>
            <a:endParaRPr lang="it-IT"/>
          </a:p>
        </p:txBody>
      </p:sp>
      <p:sp>
        <p:nvSpPr>
          <p:cNvPr id="9" name="Slide Number Placeholder 8"/>
          <p:cNvSpPr>
            <a:spLocks noGrp="1"/>
          </p:cNvSpPr>
          <p:nvPr>
            <p:ph type="sldNum" sz="quarter" idx="12"/>
          </p:nvPr>
        </p:nvSpPr>
        <p:spPr/>
        <p:txBody>
          <a:bodyPr/>
          <a:lstStyle/>
          <a:p>
            <a:fld id="{94C5D023-1FB8-45F7-A174-ED364C7AC6BB}"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Date Placeholder 2"/>
          <p:cNvSpPr>
            <a:spLocks noGrp="1"/>
          </p:cNvSpPr>
          <p:nvPr>
            <p:ph type="dt" sz="half" idx="10"/>
          </p:nvPr>
        </p:nvSpPr>
        <p:spPr/>
        <p:txBody>
          <a:bodyPr/>
          <a:lstStyle/>
          <a:p>
            <a:fld id="{BE546D14-98A4-4685-B625-2AF3F817AC7E}" type="datetime1">
              <a:rPr lang="it-IT" smtClean="0"/>
              <a:t>18/09/2014</a:t>
            </a:fld>
            <a:endParaRPr lang="it-IT"/>
          </a:p>
        </p:txBody>
      </p:sp>
      <p:sp>
        <p:nvSpPr>
          <p:cNvPr id="4" name="Footer Placeholder 3"/>
          <p:cNvSpPr>
            <a:spLocks noGrp="1"/>
          </p:cNvSpPr>
          <p:nvPr>
            <p:ph type="ftr" sz="quarter" idx="11"/>
          </p:nvPr>
        </p:nvSpPr>
        <p:spPr/>
        <p:txBody>
          <a:bodyPr/>
          <a:lstStyle/>
          <a:p>
            <a:r>
              <a:rPr lang="it-IT" smtClean="0"/>
              <a:t>2</a:t>
            </a:r>
            <a:endParaRPr lang="it-IT"/>
          </a:p>
        </p:txBody>
      </p:sp>
      <p:sp>
        <p:nvSpPr>
          <p:cNvPr id="5" name="Slide Number Placeholder 4"/>
          <p:cNvSpPr>
            <a:spLocks noGrp="1"/>
          </p:cNvSpPr>
          <p:nvPr>
            <p:ph type="sldNum" sz="quarter" idx="12"/>
          </p:nvPr>
        </p:nvSpPr>
        <p:spPr/>
        <p:txBody>
          <a:bodyPr/>
          <a:lstStyle/>
          <a:p>
            <a:fld id="{94C5D023-1FB8-45F7-A174-ED364C7AC6BB}"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BF863-67E2-4B09-BC3A-D7A4EB118563}" type="datetime1">
              <a:rPr lang="it-IT" smtClean="0"/>
              <a:t>18/09/2014</a:t>
            </a:fld>
            <a:endParaRPr lang="it-IT"/>
          </a:p>
        </p:txBody>
      </p:sp>
      <p:sp>
        <p:nvSpPr>
          <p:cNvPr id="3" name="Footer Placeholder 2"/>
          <p:cNvSpPr>
            <a:spLocks noGrp="1"/>
          </p:cNvSpPr>
          <p:nvPr>
            <p:ph type="ftr" sz="quarter" idx="11"/>
          </p:nvPr>
        </p:nvSpPr>
        <p:spPr/>
        <p:txBody>
          <a:bodyPr/>
          <a:lstStyle/>
          <a:p>
            <a:r>
              <a:rPr lang="it-IT" smtClean="0"/>
              <a:t>2</a:t>
            </a:r>
            <a:endParaRPr lang="it-IT"/>
          </a:p>
        </p:txBody>
      </p:sp>
      <p:sp>
        <p:nvSpPr>
          <p:cNvPr id="4" name="Slide Number Placeholder 3"/>
          <p:cNvSpPr>
            <a:spLocks noGrp="1"/>
          </p:cNvSpPr>
          <p:nvPr>
            <p:ph type="sldNum" sz="quarter" idx="12"/>
          </p:nvPr>
        </p:nvSpPr>
        <p:spPr/>
        <p:txBody>
          <a:bodyPr/>
          <a:lstStyle/>
          <a:p>
            <a:fld id="{94C5D023-1FB8-45F7-A174-ED364C7AC6BB}"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8F764A95-5B0A-455C-924C-3B6A1839F7D8}" type="datetime1">
              <a:rPr lang="it-IT" smtClean="0"/>
              <a:t>18/09/2014</a:t>
            </a:fld>
            <a:endParaRPr lang="it-IT"/>
          </a:p>
        </p:txBody>
      </p:sp>
      <p:sp>
        <p:nvSpPr>
          <p:cNvPr id="6" name="Footer Placeholder 5"/>
          <p:cNvSpPr>
            <a:spLocks noGrp="1"/>
          </p:cNvSpPr>
          <p:nvPr>
            <p:ph type="ftr" sz="quarter" idx="11"/>
          </p:nvPr>
        </p:nvSpPr>
        <p:spPr/>
        <p:txBody>
          <a:bodyPr/>
          <a:lstStyle/>
          <a:p>
            <a:r>
              <a:rPr lang="it-IT" smtClean="0"/>
              <a:t>2</a:t>
            </a:r>
            <a:endParaRPr lang="it-IT"/>
          </a:p>
        </p:txBody>
      </p:sp>
      <p:sp>
        <p:nvSpPr>
          <p:cNvPr id="7" name="Slide Number Placeholder 6"/>
          <p:cNvSpPr>
            <a:spLocks noGrp="1"/>
          </p:cNvSpPr>
          <p:nvPr>
            <p:ph type="sldNum" sz="quarter" idx="12"/>
          </p:nvPr>
        </p:nvSpPr>
        <p:spPr/>
        <p:txBody>
          <a:bodyPr/>
          <a:lstStyle/>
          <a:p>
            <a:fld id="{94C5D023-1FB8-45F7-A174-ED364C7AC6BB}"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Date Placeholder 4"/>
          <p:cNvSpPr>
            <a:spLocks noGrp="1"/>
          </p:cNvSpPr>
          <p:nvPr>
            <p:ph type="dt" sz="half" idx="10"/>
          </p:nvPr>
        </p:nvSpPr>
        <p:spPr/>
        <p:txBody>
          <a:bodyPr/>
          <a:lstStyle/>
          <a:p>
            <a:fld id="{1120F1EA-E1D8-4C09-81FF-608018598EF7}" type="datetime1">
              <a:rPr lang="it-IT" smtClean="0"/>
              <a:t>18/09/2014</a:t>
            </a:fld>
            <a:endParaRPr lang="it-IT"/>
          </a:p>
        </p:txBody>
      </p:sp>
      <p:sp>
        <p:nvSpPr>
          <p:cNvPr id="6" name="Footer Placeholder 5"/>
          <p:cNvSpPr>
            <a:spLocks noGrp="1"/>
          </p:cNvSpPr>
          <p:nvPr>
            <p:ph type="ftr" sz="quarter" idx="11"/>
          </p:nvPr>
        </p:nvSpPr>
        <p:spPr/>
        <p:txBody>
          <a:bodyPr/>
          <a:lstStyle/>
          <a:p>
            <a:r>
              <a:rPr lang="it-IT" smtClean="0"/>
              <a:t>2</a:t>
            </a:r>
            <a:endParaRPr lang="it-IT"/>
          </a:p>
        </p:txBody>
      </p:sp>
      <p:sp>
        <p:nvSpPr>
          <p:cNvPr id="7" name="Slide Number Placeholder 6"/>
          <p:cNvSpPr>
            <a:spLocks noGrp="1"/>
          </p:cNvSpPr>
          <p:nvPr>
            <p:ph type="sldNum" sz="quarter" idx="12"/>
          </p:nvPr>
        </p:nvSpPr>
        <p:spPr>
          <a:xfrm>
            <a:off x="8077200" y="6356350"/>
            <a:ext cx="609600" cy="365125"/>
          </a:xfrm>
        </p:spPr>
        <p:txBody>
          <a:bodyPr/>
          <a:lstStyle/>
          <a:p>
            <a:fld id="{94C5D023-1FB8-45F7-A174-ED364C7AC6BB}" type="slidenum">
              <a:rPr lang="it-IT" smtClean="0"/>
              <a:t>‹N›</a:t>
            </a:fld>
            <a:endParaRPr lang="it-I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8E6D1A-D715-4E6F-A681-DEA533ABD5AB}" type="datetime1">
              <a:rPr lang="it-IT" smtClean="0"/>
              <a:t>18/09/2014</a:t>
            </a:fld>
            <a:endParaRPr lang="it-I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it-IT" smtClean="0"/>
              <a:t>2</a:t>
            </a:r>
            <a:endParaRPr lang="it-I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4C5D023-1FB8-45F7-A174-ED364C7AC6BB}" type="slidenum">
              <a:rPr lang="it-IT" smtClean="0"/>
              <a:t>‹N›</a:t>
            </a:fld>
            <a:endParaRPr lang="it-I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ruppoequitalia.it/equitalia/opencms/it/cittadini/Procedure-di-riscossione/#pignoramento" TargetMode="External"/><Relationship Id="rId2" Type="http://schemas.openxmlformats.org/officeDocument/2006/relationships/hyperlink" Target="https://www.gruppoequitalia.it/equitalia/opencms/it/cittadini/intimazioni/index.html"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ancaditalia.it/vigilanza/contrasto_usura/Normativa/l-2001-24.pdf" TargetMode="External"/><Relationship Id="rId2" Type="http://schemas.openxmlformats.org/officeDocument/2006/relationships/hyperlink" Target="https://www.bancaditalia.it/vigilanza/contrasto_usura/Normativa/L108-1996"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google.it/url?sa=t&amp;rct=j&amp;q=&amp;esrc=s&amp;source=web&amp;cd=1&amp;ved=0CDEQFjAA&amp;url=http://www.infoappalti.it/abbonati/gazzette/focus/2010/agenzia_entrate_circ_18_140410.pdf&amp;ei=eZ6UUvWAOeyg7AbKnYCQDA&amp;usg=AFQjCNHDHGCbWcnJmRgaYGQsITd1LG4K6Q&amp;sig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it.wikipedia.org/wiki/Segreto_professional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avv.lailaperciballi@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1268760"/>
            <a:ext cx="6994779" cy="2736304"/>
          </a:xfrm>
        </p:spPr>
        <p:txBody>
          <a:bodyPr>
            <a:normAutofit fontScale="90000"/>
          </a:bodyPr>
          <a:lstStyle/>
          <a:p>
            <a:pPr algn="ctr"/>
            <a:r>
              <a:rPr lang="it-IT" sz="2200" dirty="0" smtClean="0">
                <a:solidFill>
                  <a:srgbClr val="FFC000"/>
                </a:solidFill>
                <a:latin typeface="Garamond" panose="02020404030301010803" pitchFamily="18" charset="0"/>
              </a:rPr>
              <a:t>Conviviale Rotary, 18 settembre 2014</a:t>
            </a:r>
            <a:r>
              <a:rPr lang="it-IT" b="1" dirty="0" smtClean="0">
                <a:solidFill>
                  <a:srgbClr val="FFC000"/>
                </a:solidFill>
                <a:latin typeface="Garamond" panose="02020404030301010803" pitchFamily="18" charset="0"/>
              </a:rPr>
              <a:t/>
            </a:r>
            <a:br>
              <a:rPr lang="it-IT" b="1" dirty="0" smtClean="0">
                <a:solidFill>
                  <a:srgbClr val="FFC000"/>
                </a:solidFill>
                <a:latin typeface="Garamond" panose="02020404030301010803" pitchFamily="18" charset="0"/>
              </a:rPr>
            </a:br>
            <a:r>
              <a:rPr lang="it-IT" dirty="0">
                <a:solidFill>
                  <a:srgbClr val="FFC000"/>
                </a:solidFill>
                <a:latin typeface="Garamond" panose="02020404030301010803" pitchFamily="18" charset="0"/>
              </a:rPr>
              <a:t/>
            </a:r>
            <a:br>
              <a:rPr lang="it-IT" dirty="0">
                <a:solidFill>
                  <a:srgbClr val="FFC000"/>
                </a:solidFill>
                <a:latin typeface="Garamond" panose="02020404030301010803" pitchFamily="18" charset="0"/>
              </a:rPr>
            </a:br>
            <a:r>
              <a:rPr lang="it-IT" sz="6700" b="1" dirty="0" smtClean="0">
                <a:solidFill>
                  <a:schemeClr val="accent1"/>
                </a:solidFill>
                <a:latin typeface="Garamond" panose="02020404030301010803" pitchFamily="18" charset="0"/>
              </a:rPr>
              <a:t>La difesa dei consumatori in Italia</a:t>
            </a:r>
            <a:endParaRPr lang="it-IT" sz="6700" b="1" dirty="0">
              <a:solidFill>
                <a:schemeClr val="accent1"/>
              </a:solidFill>
              <a:latin typeface="Garamond" panose="02020404030301010803" pitchFamily="18" charset="0"/>
            </a:endParaRPr>
          </a:p>
        </p:txBody>
      </p:sp>
      <p:sp>
        <p:nvSpPr>
          <p:cNvPr id="3" name="Sottotitolo 2"/>
          <p:cNvSpPr>
            <a:spLocks noGrp="1"/>
          </p:cNvSpPr>
          <p:nvPr>
            <p:ph type="subTitle" idx="1"/>
          </p:nvPr>
        </p:nvSpPr>
        <p:spPr/>
        <p:txBody>
          <a:bodyPr>
            <a:normAutofit fontScale="25000" lnSpcReduction="20000"/>
          </a:bodyPr>
          <a:lstStyle/>
          <a:p>
            <a:endParaRPr lang="it-IT" sz="3600" dirty="0" smtClean="0">
              <a:latin typeface="Garamond" panose="02020404030301010803" pitchFamily="18" charset="0"/>
            </a:endParaRPr>
          </a:p>
          <a:p>
            <a:endParaRPr lang="it-IT" sz="3600" dirty="0">
              <a:latin typeface="Garamond" panose="02020404030301010803" pitchFamily="18" charset="0"/>
            </a:endParaRPr>
          </a:p>
          <a:p>
            <a:endParaRPr lang="it-IT" sz="3900" dirty="0" smtClean="0">
              <a:solidFill>
                <a:srgbClr val="C00000"/>
              </a:solidFill>
              <a:latin typeface="Garamond" panose="02020404030301010803" pitchFamily="18" charset="0"/>
            </a:endParaRPr>
          </a:p>
          <a:p>
            <a:endParaRPr lang="it-IT" sz="3900" dirty="0">
              <a:solidFill>
                <a:srgbClr val="C00000"/>
              </a:solidFill>
              <a:latin typeface="Garamond" panose="02020404030301010803" pitchFamily="18" charset="0"/>
            </a:endParaRPr>
          </a:p>
          <a:p>
            <a:endParaRPr lang="it-IT" sz="3900" dirty="0" smtClean="0">
              <a:solidFill>
                <a:srgbClr val="C00000"/>
              </a:solidFill>
              <a:latin typeface="Garamond" panose="02020404030301010803" pitchFamily="18" charset="0"/>
            </a:endParaRPr>
          </a:p>
          <a:p>
            <a:endParaRPr lang="it-IT" sz="3900" dirty="0">
              <a:solidFill>
                <a:srgbClr val="C00000"/>
              </a:solidFill>
              <a:latin typeface="Garamond" panose="02020404030301010803" pitchFamily="18" charset="0"/>
            </a:endParaRPr>
          </a:p>
          <a:p>
            <a:endParaRPr lang="it-IT" sz="3900" dirty="0" smtClean="0">
              <a:solidFill>
                <a:srgbClr val="C00000"/>
              </a:solidFill>
              <a:latin typeface="Garamond" panose="02020404030301010803" pitchFamily="18" charset="0"/>
            </a:endParaRPr>
          </a:p>
          <a:p>
            <a:endParaRPr lang="it-IT" sz="3900" dirty="0">
              <a:solidFill>
                <a:srgbClr val="C00000"/>
              </a:solidFill>
              <a:latin typeface="Garamond" panose="02020404030301010803" pitchFamily="18" charset="0"/>
            </a:endParaRPr>
          </a:p>
          <a:p>
            <a:endParaRPr lang="it-IT" sz="3900" dirty="0" smtClean="0">
              <a:solidFill>
                <a:srgbClr val="C00000"/>
              </a:solidFill>
              <a:latin typeface="Garamond" panose="02020404030301010803" pitchFamily="18" charset="0"/>
            </a:endParaRPr>
          </a:p>
          <a:p>
            <a:endParaRPr lang="it-IT" sz="3900" dirty="0">
              <a:solidFill>
                <a:srgbClr val="C00000"/>
              </a:solidFill>
              <a:latin typeface="Garamond" panose="02020404030301010803" pitchFamily="18" charset="0"/>
            </a:endParaRPr>
          </a:p>
          <a:p>
            <a:r>
              <a:rPr lang="it-IT" sz="14400" b="1" u="sng" dirty="0" smtClean="0">
                <a:solidFill>
                  <a:srgbClr val="C00000"/>
                </a:solidFill>
                <a:effectLst>
                  <a:outerShdw blurRad="38100" dist="38100" dir="2700000" algn="tl">
                    <a:srgbClr val="000000">
                      <a:alpha val="43137"/>
                    </a:srgbClr>
                  </a:outerShdw>
                </a:effectLst>
                <a:latin typeface="Garamond" panose="02020404030301010803" pitchFamily="18" charset="0"/>
              </a:rPr>
              <a:t>Avv. Laila </a:t>
            </a:r>
            <a:r>
              <a:rPr lang="it-IT" sz="14400" b="1" u="sng" dirty="0" err="1" smtClean="0">
                <a:solidFill>
                  <a:srgbClr val="C00000"/>
                </a:solidFill>
                <a:effectLst>
                  <a:outerShdw blurRad="38100" dist="38100" dir="2700000" algn="tl">
                    <a:srgbClr val="000000">
                      <a:alpha val="43137"/>
                    </a:srgbClr>
                  </a:outerShdw>
                </a:effectLst>
                <a:latin typeface="Garamond" panose="02020404030301010803" pitchFamily="18" charset="0"/>
              </a:rPr>
              <a:t>Perciballi</a:t>
            </a:r>
            <a:endParaRPr lang="it-IT" sz="14400" b="1" u="sng" dirty="0">
              <a:solidFill>
                <a:srgbClr val="C00000"/>
              </a:solidFill>
              <a:effectLst>
                <a:outerShdw blurRad="38100" dist="38100" dir="2700000" algn="tl">
                  <a:srgbClr val="000000">
                    <a:alpha val="43137"/>
                  </a:srgbClr>
                </a:outerShdw>
              </a:effectLst>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smtClean="0"/>
              <a:t>Tutti i diritti riservati</a:t>
            </a:r>
            <a:endParaRPr lang="it-IT" dirty="0"/>
          </a:p>
        </p:txBody>
      </p:sp>
    </p:spTree>
    <p:extLst>
      <p:ext uri="{BB962C8B-B14F-4D97-AF65-F5344CB8AC3E}">
        <p14:creationId xmlns:p14="http://schemas.microsoft.com/office/powerpoint/2010/main" val="4146661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procedure esecutive</a:t>
            </a:r>
            <a:endParaRPr lang="it-IT" dirty="0"/>
          </a:p>
        </p:txBody>
      </p:sp>
      <p:sp>
        <p:nvSpPr>
          <p:cNvPr id="4" name="Segnaposto piè di pagina 3"/>
          <p:cNvSpPr>
            <a:spLocks noGrp="1"/>
          </p:cNvSpPr>
          <p:nvPr>
            <p:ph type="ftr" sz="quarter" idx="11"/>
          </p:nvPr>
        </p:nvSpPr>
        <p:spPr/>
        <p:txBody>
          <a:bodyPr/>
          <a:lstStyle/>
          <a:p>
            <a:r>
              <a:rPr lang="it-IT" dirty="0"/>
              <a:t>9</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297935609"/>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5617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spcBef>
                <a:spcPct val="20000"/>
              </a:spcBef>
            </a:pPr>
            <a:r>
              <a:rPr lang="it-IT" sz="2400" b="1" dirty="0">
                <a:solidFill>
                  <a:prstClr val="black"/>
                </a:solidFill>
                <a:ea typeface="+mn-ea"/>
                <a:cs typeface="+mn-cs"/>
              </a:rPr>
              <a:t> </a:t>
            </a:r>
            <a:r>
              <a:rPr lang="it-IT" sz="2400" b="1" dirty="0" smtClean="0">
                <a:solidFill>
                  <a:prstClr val="black"/>
                </a:solidFill>
                <a:ea typeface="+mn-ea"/>
                <a:cs typeface="+mn-cs"/>
              </a:rPr>
              <a:t> </a:t>
            </a:r>
            <a:r>
              <a:rPr lang="it-IT" sz="2400" b="1" dirty="0" smtClean="0">
                <a:solidFill>
                  <a:schemeClr val="accent1"/>
                </a:solidFill>
                <a:effectLst>
                  <a:outerShdw blurRad="38100" dist="38100" dir="2700000" algn="tl">
                    <a:srgbClr val="000000">
                      <a:alpha val="43137"/>
                    </a:srgbClr>
                  </a:outerShdw>
                </a:effectLst>
                <a:ea typeface="+mn-ea"/>
                <a:cs typeface="+mn-cs"/>
              </a:rPr>
              <a:t>Cartelle esattoriali, intimazioni di pagamento</a:t>
            </a:r>
            <a:r>
              <a:rPr lang="it-IT" sz="1400" dirty="0">
                <a:solidFill>
                  <a:prstClr val="black"/>
                </a:solidFill>
                <a:ea typeface="+mn-ea"/>
                <a:cs typeface="+mn-cs"/>
              </a:rPr>
              <a:t/>
            </a:r>
            <a:br>
              <a:rPr lang="it-IT" sz="1400" dirty="0">
                <a:solidFill>
                  <a:prstClr val="black"/>
                </a:solidFill>
                <a:ea typeface="+mn-ea"/>
                <a:cs typeface="+mn-cs"/>
              </a:rPr>
            </a:br>
            <a:endParaRPr lang="it-IT" sz="2800" dirty="0"/>
          </a:p>
        </p:txBody>
      </p:sp>
      <p:sp>
        <p:nvSpPr>
          <p:cNvPr id="3" name="Segnaposto contenuto 2"/>
          <p:cNvSpPr>
            <a:spLocks noGrp="1"/>
          </p:cNvSpPr>
          <p:nvPr>
            <p:ph idx="1"/>
          </p:nvPr>
        </p:nvSpPr>
        <p:spPr/>
        <p:txBody>
          <a:bodyPr>
            <a:normAutofit fontScale="40000" lnSpcReduction="20000"/>
          </a:bodyPr>
          <a:lstStyle/>
          <a:p>
            <a:pPr algn="just">
              <a:buFont typeface="Arial" panose="020B0604020202020204" pitchFamily="34" charset="0"/>
              <a:buChar char="•"/>
            </a:pPr>
            <a:r>
              <a:rPr lang="it-IT" sz="4000" dirty="0" smtClean="0">
                <a:solidFill>
                  <a:srgbClr val="000000"/>
                </a:solidFill>
                <a:latin typeface="Garamond" panose="02020404030301010803" pitchFamily="18" charset="0"/>
              </a:rPr>
              <a:t>La </a:t>
            </a:r>
            <a:r>
              <a:rPr lang="it-IT" sz="4000" dirty="0">
                <a:solidFill>
                  <a:srgbClr val="000000"/>
                </a:solidFill>
                <a:latin typeface="Garamond" panose="02020404030301010803" pitchFamily="18" charset="0"/>
              </a:rPr>
              <a:t>cartella </a:t>
            </a:r>
            <a:r>
              <a:rPr lang="it-IT" sz="4000" dirty="0" smtClean="0">
                <a:solidFill>
                  <a:srgbClr val="000000"/>
                </a:solidFill>
                <a:latin typeface="Garamond" panose="02020404030301010803" pitchFamily="18" charset="0"/>
              </a:rPr>
              <a:t>esattoriale </a:t>
            </a:r>
            <a:r>
              <a:rPr lang="it-IT" sz="4000" dirty="0">
                <a:solidFill>
                  <a:srgbClr val="000000"/>
                </a:solidFill>
                <a:latin typeface="Garamond" panose="02020404030301010803" pitchFamily="18" charset="0"/>
              </a:rPr>
              <a:t>per legge deve essere notificata</a:t>
            </a:r>
            <a:r>
              <a:rPr lang="it-IT" sz="4000" dirty="0" smtClean="0">
                <a:solidFill>
                  <a:srgbClr val="000000"/>
                </a:solidFill>
                <a:latin typeface="Garamond" panose="02020404030301010803" pitchFamily="18" charset="0"/>
              </a:rPr>
              <a:t>, casi di invio </a:t>
            </a:r>
            <a:r>
              <a:rPr lang="it-IT" sz="4000" dirty="0">
                <a:solidFill>
                  <a:srgbClr val="000000"/>
                </a:solidFill>
                <a:latin typeface="Garamond" panose="02020404030301010803" pitchFamily="18" charset="0"/>
              </a:rPr>
              <a:t>per posta ordinaria o prioritaria, </a:t>
            </a:r>
            <a:r>
              <a:rPr lang="it-IT" sz="4000" dirty="0" smtClean="0">
                <a:solidFill>
                  <a:srgbClr val="000000"/>
                </a:solidFill>
                <a:latin typeface="Garamond" panose="02020404030301010803" pitchFamily="18" charset="0"/>
              </a:rPr>
              <a:t>sono motivi di nullità della stessa.</a:t>
            </a:r>
          </a:p>
          <a:p>
            <a:pPr algn="just"/>
            <a:endParaRPr lang="it-IT" sz="4000" dirty="0">
              <a:solidFill>
                <a:srgbClr val="000000"/>
              </a:solidFill>
              <a:latin typeface="Garamond" panose="02020404030301010803" pitchFamily="18" charset="0"/>
            </a:endParaRPr>
          </a:p>
          <a:p>
            <a:pPr algn="just"/>
            <a:r>
              <a:rPr lang="it-IT" sz="4000" dirty="0" smtClean="0">
                <a:solidFill>
                  <a:srgbClr val="000000"/>
                </a:solidFill>
                <a:latin typeface="Garamond" panose="02020404030301010803" pitchFamily="18" charset="0"/>
              </a:rPr>
              <a:t>Accertarsi sempre </a:t>
            </a:r>
            <a:r>
              <a:rPr lang="it-IT" sz="4000" dirty="0">
                <a:solidFill>
                  <a:srgbClr val="000000"/>
                </a:solidFill>
                <a:latin typeface="Garamond" panose="02020404030301010803" pitchFamily="18" charset="0"/>
              </a:rPr>
              <a:t>che il tributo richiesto non sia </a:t>
            </a:r>
            <a:r>
              <a:rPr lang="it-IT" sz="4000" dirty="0" smtClean="0">
                <a:solidFill>
                  <a:srgbClr val="000000"/>
                </a:solidFill>
                <a:latin typeface="Garamond" panose="02020404030301010803" pitchFamily="18" charset="0"/>
              </a:rPr>
              <a:t>prescritto. In taluni casi, nonostante la prescrizione, l’ente impositore persegue nel tentativo di recuperare le somme indicate, tuttavia è </a:t>
            </a:r>
            <a:r>
              <a:rPr lang="it-IT" sz="4000" dirty="0">
                <a:solidFill>
                  <a:srgbClr val="000000"/>
                </a:solidFill>
                <a:latin typeface="Garamond" panose="02020404030301010803" pitchFamily="18" charset="0"/>
              </a:rPr>
              <a:t>necessario sempre fare ricorso nei </a:t>
            </a:r>
            <a:r>
              <a:rPr lang="it-IT" sz="4000" dirty="0" smtClean="0">
                <a:solidFill>
                  <a:srgbClr val="000000"/>
                </a:solidFill>
                <a:latin typeface="Garamond" panose="02020404030301010803" pitchFamily="18" charset="0"/>
              </a:rPr>
              <a:t>termini. Per informazioni, rivolgersi direttamente </a:t>
            </a:r>
            <a:r>
              <a:rPr lang="it-IT" sz="4000" dirty="0">
                <a:solidFill>
                  <a:srgbClr val="000000"/>
                </a:solidFill>
                <a:latin typeface="Garamond" panose="02020404030301010803" pitchFamily="18" charset="0"/>
              </a:rPr>
              <a:t>all'ente impositore, eventuali sgravi o rettifiche possono essere </a:t>
            </a:r>
            <a:r>
              <a:rPr lang="it-IT" sz="4000" dirty="0" smtClean="0">
                <a:solidFill>
                  <a:srgbClr val="000000"/>
                </a:solidFill>
                <a:latin typeface="Garamond" panose="02020404030301010803" pitchFamily="18" charset="0"/>
              </a:rPr>
              <a:t>effettuate unicamente </a:t>
            </a:r>
            <a:r>
              <a:rPr lang="it-IT" sz="4000" dirty="0">
                <a:solidFill>
                  <a:srgbClr val="000000"/>
                </a:solidFill>
                <a:latin typeface="Garamond" panose="02020404030301010803" pitchFamily="18" charset="0"/>
              </a:rPr>
              <a:t>dall'ente </a:t>
            </a:r>
            <a:r>
              <a:rPr lang="it-IT" sz="4000" dirty="0" smtClean="0">
                <a:solidFill>
                  <a:srgbClr val="000000"/>
                </a:solidFill>
                <a:latin typeface="Garamond" panose="02020404030301010803" pitchFamily="18" charset="0"/>
              </a:rPr>
              <a:t>emittente</a:t>
            </a:r>
            <a:r>
              <a:rPr lang="it-IT" sz="4000" dirty="0">
                <a:solidFill>
                  <a:srgbClr val="000000"/>
                </a:solidFill>
                <a:latin typeface="Garamond" panose="02020404030301010803" pitchFamily="18" charset="0"/>
              </a:rPr>
              <a:t> </a:t>
            </a:r>
            <a:r>
              <a:rPr lang="it-IT" sz="4000" dirty="0" smtClean="0">
                <a:solidFill>
                  <a:srgbClr val="000000"/>
                </a:solidFill>
                <a:latin typeface="Garamond" panose="02020404030301010803" pitchFamily="18" charset="0"/>
              </a:rPr>
              <a:t>(e non da quello esattore!).</a:t>
            </a:r>
          </a:p>
          <a:p>
            <a:pPr algn="just"/>
            <a:endParaRPr lang="it-IT" sz="4000" dirty="0">
              <a:solidFill>
                <a:srgbClr val="000000"/>
              </a:solidFill>
              <a:latin typeface="Garamond" panose="02020404030301010803" pitchFamily="18" charset="0"/>
            </a:endParaRPr>
          </a:p>
          <a:p>
            <a:pPr algn="just"/>
            <a:r>
              <a:rPr lang="it-IT" sz="4000" dirty="0">
                <a:solidFill>
                  <a:srgbClr val="000000"/>
                </a:solidFill>
                <a:latin typeface="Garamond" panose="02020404030301010803" pitchFamily="18" charset="0"/>
              </a:rPr>
              <a:t>U</a:t>
            </a:r>
            <a:r>
              <a:rPr lang="it-IT" sz="4000" dirty="0" smtClean="0">
                <a:solidFill>
                  <a:srgbClr val="000000"/>
                </a:solidFill>
                <a:latin typeface="Garamond" panose="02020404030301010803" pitchFamily="18" charset="0"/>
              </a:rPr>
              <a:t>no </a:t>
            </a:r>
            <a:r>
              <a:rPr lang="it-IT" sz="4000" dirty="0">
                <a:solidFill>
                  <a:srgbClr val="000000"/>
                </a:solidFill>
                <a:latin typeface="Garamond" panose="02020404030301010803" pitchFamily="18" charset="0"/>
              </a:rPr>
              <a:t>strumento alternativo al ricorso </a:t>
            </a:r>
            <a:r>
              <a:rPr lang="it-IT" sz="4000" dirty="0" smtClean="0">
                <a:solidFill>
                  <a:srgbClr val="000000"/>
                </a:solidFill>
                <a:latin typeface="Garamond" panose="02020404030301010803" pitchFamily="18" charset="0"/>
              </a:rPr>
              <a:t>è </a:t>
            </a:r>
            <a:r>
              <a:rPr lang="it-IT" sz="4000" dirty="0">
                <a:solidFill>
                  <a:srgbClr val="000000"/>
                </a:solidFill>
                <a:latin typeface="Garamond" panose="02020404030301010803" pitchFamily="18" charset="0"/>
              </a:rPr>
              <a:t>l'istanza di annullamento ai sensi della legge sull'autotutela, per cui inoltrate istanza di annullamento all'ente </a:t>
            </a:r>
            <a:r>
              <a:rPr lang="it-IT" sz="4000" dirty="0" smtClean="0">
                <a:solidFill>
                  <a:srgbClr val="000000"/>
                </a:solidFill>
                <a:latin typeface="Garamond" panose="02020404030301010803" pitchFamily="18" charset="0"/>
              </a:rPr>
              <a:t>impositore, </a:t>
            </a:r>
            <a:r>
              <a:rPr lang="it-IT" sz="4000" dirty="0">
                <a:solidFill>
                  <a:srgbClr val="000000"/>
                </a:solidFill>
                <a:latin typeface="Garamond" panose="02020404030301010803" pitchFamily="18" charset="0"/>
              </a:rPr>
              <a:t>ovviamente solo nel caso evidente di nullità (per es. pagamento </a:t>
            </a:r>
            <a:r>
              <a:rPr lang="it-IT" sz="4000" dirty="0" smtClean="0">
                <a:solidFill>
                  <a:srgbClr val="000000"/>
                </a:solidFill>
                <a:latin typeface="Garamond" panose="02020404030301010803" pitchFamily="18" charset="0"/>
              </a:rPr>
              <a:t>già </a:t>
            </a:r>
            <a:r>
              <a:rPr lang="it-IT" sz="4000" dirty="0">
                <a:solidFill>
                  <a:srgbClr val="000000"/>
                </a:solidFill>
                <a:latin typeface="Garamond" panose="02020404030301010803" pitchFamily="18" charset="0"/>
              </a:rPr>
              <a:t>effettuato), </a:t>
            </a:r>
            <a:r>
              <a:rPr lang="it-IT" sz="4000" dirty="0" smtClean="0">
                <a:solidFill>
                  <a:srgbClr val="000000"/>
                </a:solidFill>
                <a:latin typeface="Garamond" panose="02020404030301010803" pitchFamily="18" charset="0"/>
              </a:rPr>
              <a:t>prestando attenzione poiché trascorsi </a:t>
            </a:r>
            <a:r>
              <a:rPr lang="it-IT" sz="4000" dirty="0">
                <a:solidFill>
                  <a:srgbClr val="000000"/>
                </a:solidFill>
                <a:latin typeface="Garamond" panose="02020404030301010803" pitchFamily="18" charset="0"/>
              </a:rPr>
              <a:t>i 60 gg, l'istanza in autotutela non blocca i termini per fare ricorso</a:t>
            </a:r>
            <a:r>
              <a:rPr lang="it-IT" sz="4000" dirty="0" smtClean="0">
                <a:solidFill>
                  <a:srgbClr val="000000"/>
                </a:solidFill>
                <a:latin typeface="Garamond" panose="02020404030301010803" pitchFamily="18" charset="0"/>
              </a:rPr>
              <a:t>.</a:t>
            </a:r>
          </a:p>
          <a:p>
            <a:pPr marL="0" indent="0" algn="just">
              <a:buNone/>
            </a:pPr>
            <a:endParaRPr lang="it-IT" sz="4000" dirty="0" smtClean="0">
              <a:solidFill>
                <a:srgbClr val="000000"/>
              </a:solidFill>
              <a:latin typeface="Garamond" panose="02020404030301010803" pitchFamily="18" charset="0"/>
            </a:endParaRPr>
          </a:p>
          <a:p>
            <a:pPr algn="just"/>
            <a:r>
              <a:rPr lang="it-IT" sz="4000" dirty="0">
                <a:solidFill>
                  <a:srgbClr val="000000"/>
                </a:solidFill>
                <a:latin typeface="Garamond" panose="02020404030301010803" pitchFamily="18" charset="0"/>
              </a:rPr>
              <a:t>Contro la </a:t>
            </a:r>
            <a:r>
              <a:rPr lang="it-IT" sz="4000" dirty="0" smtClean="0">
                <a:solidFill>
                  <a:srgbClr val="000000"/>
                </a:solidFill>
                <a:latin typeface="Garamond" panose="02020404030301010803" pitchFamily="18" charset="0"/>
              </a:rPr>
              <a:t>cartella riferita a tributi </a:t>
            </a:r>
            <a:r>
              <a:rPr lang="it-IT" sz="4000" dirty="0">
                <a:solidFill>
                  <a:srgbClr val="000000"/>
                </a:solidFill>
                <a:latin typeface="Garamond" panose="02020404030301010803" pitchFamily="18" charset="0"/>
              </a:rPr>
              <a:t>va proposto ricorso entro 6</a:t>
            </a:r>
            <a:r>
              <a:rPr lang="it-IT" sz="4000" dirty="0" smtClean="0">
                <a:solidFill>
                  <a:srgbClr val="000000"/>
                </a:solidFill>
                <a:latin typeface="Garamond" panose="02020404030301010803" pitchFamily="18" charset="0"/>
              </a:rPr>
              <a:t>0 </a:t>
            </a:r>
            <a:r>
              <a:rPr lang="it-IT" sz="4000" dirty="0">
                <a:solidFill>
                  <a:srgbClr val="000000"/>
                </a:solidFill>
                <a:latin typeface="Garamond" panose="02020404030301010803" pitchFamily="18" charset="0"/>
              </a:rPr>
              <a:t>giorni, in caso di mancata impugnazione bisogna pagare, salvo </a:t>
            </a:r>
            <a:r>
              <a:rPr lang="it-IT" sz="4000" dirty="0" smtClean="0">
                <a:solidFill>
                  <a:srgbClr val="000000"/>
                </a:solidFill>
                <a:latin typeface="Garamond" panose="02020404030301010803" pitchFamily="18" charset="0"/>
              </a:rPr>
              <a:t>i casi </a:t>
            </a:r>
            <a:r>
              <a:rPr lang="it-IT" sz="4000" dirty="0">
                <a:solidFill>
                  <a:srgbClr val="000000"/>
                </a:solidFill>
                <a:latin typeface="Garamond" panose="02020404030301010803" pitchFamily="18" charset="0"/>
              </a:rPr>
              <a:t>in cui il pagamento sia stato già effettuato e non </a:t>
            </a:r>
            <a:r>
              <a:rPr lang="it-IT" sz="4000" dirty="0" smtClean="0">
                <a:solidFill>
                  <a:srgbClr val="000000"/>
                </a:solidFill>
                <a:latin typeface="Garamond" panose="02020404030301010803" pitchFamily="18" charset="0"/>
              </a:rPr>
              <a:t>risulti.</a:t>
            </a:r>
          </a:p>
          <a:p>
            <a:pPr algn="just"/>
            <a:endParaRPr lang="it-IT" sz="4000" dirty="0" smtClean="0">
              <a:solidFill>
                <a:srgbClr val="000000"/>
              </a:solidFill>
              <a:latin typeface="Garamond" panose="02020404030301010803" pitchFamily="18" charset="0"/>
            </a:endParaRPr>
          </a:p>
          <a:p>
            <a:pPr algn="just"/>
            <a:r>
              <a:rPr lang="it-IT" sz="4000" dirty="0">
                <a:solidFill>
                  <a:srgbClr val="000000"/>
                </a:solidFill>
                <a:latin typeface="Garamond" panose="02020404030301010803" pitchFamily="18" charset="0"/>
              </a:rPr>
              <a:t>La cartella esattoriale segue la prescrizione del tributo a cui si </a:t>
            </a:r>
            <a:r>
              <a:rPr lang="it-IT" sz="4000" dirty="0" smtClean="0">
                <a:solidFill>
                  <a:srgbClr val="000000"/>
                </a:solidFill>
                <a:latin typeface="Garamond" panose="02020404030301010803" pitchFamily="18" charset="0"/>
              </a:rPr>
              <a:t>riferisce: il termine di prescrizione se non viene notificata è di 5 anni, tuttavia orientamenti  giurisprudenziali al riguardo parlano di un termine superiore, di </a:t>
            </a:r>
            <a:r>
              <a:rPr lang="it-IT" sz="4000" dirty="0">
                <a:solidFill>
                  <a:srgbClr val="000000"/>
                </a:solidFill>
                <a:latin typeface="Garamond" panose="02020404030301010803" pitchFamily="18" charset="0"/>
              </a:rPr>
              <a:t>10 anni ex art.2967 del codice civile </a:t>
            </a:r>
            <a:r>
              <a:rPr lang="it-IT" sz="4000" dirty="0" smtClean="0">
                <a:solidFill>
                  <a:srgbClr val="000000"/>
                </a:solidFill>
                <a:latin typeface="Garamond" panose="02020404030301010803" pitchFamily="18" charset="0"/>
              </a:rPr>
              <a:t>dal momento della notifica.</a:t>
            </a:r>
            <a:endParaRPr lang="it-IT" sz="4000" dirty="0">
              <a:solidFill>
                <a:srgbClr val="000000"/>
              </a:solidFill>
              <a:latin typeface="Garamond" panose="02020404030301010803" pitchFamily="18" charset="0"/>
            </a:endParaRPr>
          </a:p>
          <a:p>
            <a:pPr marL="0" indent="0">
              <a:buNone/>
            </a:pPr>
            <a:endParaRPr lang="it-IT" dirty="0"/>
          </a:p>
        </p:txBody>
      </p:sp>
      <p:sp>
        <p:nvSpPr>
          <p:cNvPr id="4" name="Segnaposto piè di pagina 3"/>
          <p:cNvSpPr>
            <a:spLocks noGrp="1"/>
          </p:cNvSpPr>
          <p:nvPr>
            <p:ph type="ftr" sz="quarter" idx="11"/>
          </p:nvPr>
        </p:nvSpPr>
        <p:spPr/>
        <p:txBody>
          <a:bodyPr/>
          <a:lstStyle/>
          <a:p>
            <a:r>
              <a:rPr lang="it-IT" dirty="0" smtClean="0"/>
              <a:t> 10</a:t>
            </a:r>
            <a:endParaRPr lang="it-IT"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01558"/>
            <a:ext cx="136815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494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smtClean="0">
                <a:solidFill>
                  <a:schemeClr val="accent1"/>
                </a:solidFill>
                <a:effectLst>
                  <a:outerShdw blurRad="38100" dist="38100" dir="2700000" algn="tl">
                    <a:srgbClr val="000000">
                      <a:alpha val="43137"/>
                    </a:srgbClr>
                  </a:outerShdw>
                </a:effectLst>
              </a:rPr>
              <a:t>Fermo amministrativo                 </a:t>
            </a:r>
            <a:endParaRPr lang="it-IT" sz="2400" b="1" dirty="0">
              <a:solidFill>
                <a:schemeClr val="accent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70000" lnSpcReduction="20000"/>
          </a:bodyPr>
          <a:lstStyle/>
          <a:p>
            <a:endParaRPr lang="it-IT" dirty="0" smtClean="0">
              <a:solidFill>
                <a:srgbClr val="000000"/>
              </a:solidFill>
              <a:latin typeface="Garamond" panose="02020404030301010803" pitchFamily="18" charset="0"/>
            </a:endParaRPr>
          </a:p>
          <a:p>
            <a:pPr marL="0" indent="0">
              <a:buNone/>
            </a:pPr>
            <a:endParaRPr lang="it-IT" dirty="0">
              <a:solidFill>
                <a:srgbClr val="000000"/>
              </a:solidFill>
              <a:latin typeface="Garamond" panose="02020404030301010803" pitchFamily="18" charset="0"/>
            </a:endParaRPr>
          </a:p>
          <a:p>
            <a:r>
              <a:rPr lang="it-IT" dirty="0" smtClean="0">
                <a:solidFill>
                  <a:srgbClr val="000000"/>
                </a:solidFill>
                <a:latin typeface="Garamond" panose="02020404030301010803" pitchFamily="18" charset="0"/>
              </a:rPr>
              <a:t>Il </a:t>
            </a:r>
            <a:r>
              <a:rPr lang="it-IT" dirty="0">
                <a:solidFill>
                  <a:srgbClr val="000000"/>
                </a:solidFill>
                <a:latin typeface="Garamond" panose="02020404030301010803" pitchFamily="18" charset="0"/>
              </a:rPr>
              <a:t>fermo amministrativo è una sanzione con la quale l'agente della riscossione dispone che </a:t>
            </a:r>
            <a:r>
              <a:rPr lang="it-IT" b="1" dirty="0">
                <a:solidFill>
                  <a:srgbClr val="000000"/>
                </a:solidFill>
                <a:latin typeface="Garamond" panose="02020404030301010803" pitchFamily="18" charset="0"/>
              </a:rPr>
              <a:t>i beni mobili iscritti nei pubblici registri</a:t>
            </a:r>
            <a:r>
              <a:rPr lang="it-IT" dirty="0">
                <a:solidFill>
                  <a:srgbClr val="000000"/>
                </a:solidFill>
                <a:latin typeface="Garamond" panose="02020404030301010803" pitchFamily="18" charset="0"/>
              </a:rPr>
              <a:t>, cioè gli autoveicoli o altri mezzi di trasporto a motore, appartenenti al debitore non siano più</a:t>
            </a:r>
            <a:r>
              <a:rPr lang="it-IT" b="1" dirty="0">
                <a:solidFill>
                  <a:srgbClr val="000000"/>
                </a:solidFill>
                <a:latin typeface="Garamond" panose="02020404030301010803" pitchFamily="18" charset="0"/>
              </a:rPr>
              <a:t> autorizzati a circolare</a:t>
            </a:r>
            <a:r>
              <a:rPr lang="it-IT" dirty="0" smtClean="0">
                <a:solidFill>
                  <a:srgbClr val="000000"/>
                </a:solidFill>
                <a:latin typeface="Garamond" panose="02020404030301010803" pitchFamily="18" charset="0"/>
              </a:rPr>
              <a:t>.</a:t>
            </a:r>
          </a:p>
          <a:p>
            <a:pPr marL="0" indent="0">
              <a:buNone/>
            </a:pPr>
            <a:r>
              <a:rPr lang="it-IT" dirty="0" smtClean="0">
                <a:solidFill>
                  <a:srgbClr val="000000"/>
                </a:solidFill>
                <a:latin typeface="Garamond" panose="02020404030301010803" pitchFamily="18" charset="0"/>
              </a:rPr>
              <a:t> </a:t>
            </a:r>
          </a:p>
          <a:p>
            <a:r>
              <a:rPr lang="it-IT" dirty="0" smtClean="0">
                <a:solidFill>
                  <a:srgbClr val="000000"/>
                </a:solidFill>
                <a:latin typeface="Garamond" panose="02020404030301010803" pitchFamily="18" charset="0"/>
              </a:rPr>
              <a:t>Tale </a:t>
            </a:r>
            <a:r>
              <a:rPr lang="it-IT" dirty="0">
                <a:solidFill>
                  <a:srgbClr val="000000"/>
                </a:solidFill>
                <a:latin typeface="Garamond" panose="02020404030301010803" pitchFamily="18" charset="0"/>
              </a:rPr>
              <a:t>sanzione non sostituisce quella pecuniaria, costituita dall'obbligo di pagare quanto iscritto a ruolo, ma si aggiunge ad essa, con lo scopo di rendere più efficace il recupero degli importi dovuti</a:t>
            </a:r>
            <a:r>
              <a:rPr lang="it-IT" dirty="0" smtClean="0">
                <a:solidFill>
                  <a:srgbClr val="000000"/>
                </a:solidFill>
                <a:latin typeface="Garamond" panose="02020404030301010803" pitchFamily="18" charset="0"/>
              </a:rPr>
              <a:t>.</a:t>
            </a:r>
          </a:p>
          <a:p>
            <a:pPr marL="0" indent="0">
              <a:buNone/>
            </a:pPr>
            <a:endParaRPr lang="it-IT" dirty="0" smtClean="0">
              <a:solidFill>
                <a:srgbClr val="000000"/>
              </a:solidFill>
              <a:latin typeface="Garamond" panose="02020404030301010803" pitchFamily="18" charset="0"/>
            </a:endParaRPr>
          </a:p>
          <a:p>
            <a:r>
              <a:rPr lang="it-IT" dirty="0" smtClean="0">
                <a:solidFill>
                  <a:srgbClr val="000000"/>
                </a:solidFill>
                <a:latin typeface="Garamond" panose="02020404030301010803" pitchFamily="18" charset="0"/>
              </a:rPr>
              <a:t>L'utilizzazione </a:t>
            </a:r>
            <a:r>
              <a:rPr lang="it-IT" dirty="0">
                <a:solidFill>
                  <a:srgbClr val="000000"/>
                </a:solidFill>
                <a:latin typeface="Garamond" panose="02020404030301010803" pitchFamily="18" charset="0"/>
              </a:rPr>
              <a:t>dei mezzi sottoposti a fermo amministrativo comporta una ulteriore</a:t>
            </a:r>
            <a:r>
              <a:rPr lang="it-IT" b="1" dirty="0">
                <a:solidFill>
                  <a:srgbClr val="000000"/>
                </a:solidFill>
                <a:latin typeface="Garamond" panose="02020404030301010803" pitchFamily="18" charset="0"/>
              </a:rPr>
              <a:t> </a:t>
            </a:r>
            <a:r>
              <a:rPr lang="it-IT" b="1" dirty="0" smtClean="0">
                <a:solidFill>
                  <a:srgbClr val="000000"/>
                </a:solidFill>
                <a:latin typeface="Garamond" panose="02020404030301010803" pitchFamily="18" charset="0"/>
              </a:rPr>
              <a:t>ammenda </a:t>
            </a:r>
            <a:r>
              <a:rPr lang="it-IT" dirty="0" smtClean="0">
                <a:solidFill>
                  <a:srgbClr val="000000"/>
                </a:solidFill>
                <a:latin typeface="Garamond" panose="02020404030301010803" pitchFamily="18" charset="0"/>
              </a:rPr>
              <a:t>fino </a:t>
            </a:r>
            <a:r>
              <a:rPr lang="it-IT" dirty="0">
                <a:solidFill>
                  <a:srgbClr val="000000"/>
                </a:solidFill>
                <a:latin typeface="Garamond" panose="02020404030301010803" pitchFamily="18" charset="0"/>
              </a:rPr>
              <a:t>a € 2.628,15 e la</a:t>
            </a:r>
            <a:r>
              <a:rPr lang="it-IT" b="1" dirty="0">
                <a:solidFill>
                  <a:srgbClr val="000000"/>
                </a:solidFill>
                <a:latin typeface="Garamond" panose="02020404030301010803" pitchFamily="18" charset="0"/>
              </a:rPr>
              <a:t> confisca </a:t>
            </a:r>
            <a:r>
              <a:rPr lang="it-IT" dirty="0">
                <a:solidFill>
                  <a:srgbClr val="000000"/>
                </a:solidFill>
                <a:latin typeface="Garamond" panose="02020404030301010803" pitchFamily="18" charset="0"/>
              </a:rPr>
              <a:t>del bene stesso. </a:t>
            </a:r>
            <a:endParaRPr lang="it-IT" dirty="0" smtClean="0">
              <a:solidFill>
                <a:srgbClr val="000000"/>
              </a:solidFill>
              <a:latin typeface="Garamond" panose="02020404030301010803" pitchFamily="18" charset="0"/>
            </a:endParaRPr>
          </a:p>
          <a:p>
            <a:pPr marL="0" indent="0">
              <a:buNone/>
            </a:pPr>
            <a:endParaRPr lang="it-IT" dirty="0" smtClean="0">
              <a:solidFill>
                <a:srgbClr val="000000"/>
              </a:solidFill>
              <a:latin typeface="Garamond" panose="02020404030301010803" pitchFamily="18" charset="0"/>
            </a:endParaRPr>
          </a:p>
          <a:p>
            <a:r>
              <a:rPr lang="it-IT" dirty="0" smtClean="0">
                <a:solidFill>
                  <a:srgbClr val="000000"/>
                </a:solidFill>
                <a:latin typeface="Garamond" panose="02020404030301010803" pitchFamily="18" charset="0"/>
              </a:rPr>
              <a:t>E</a:t>
            </a:r>
            <a:r>
              <a:rPr lang="it-IT" dirty="0">
                <a:solidFill>
                  <a:srgbClr val="000000"/>
                </a:solidFill>
                <a:latin typeface="Garamond" panose="02020404030301010803" pitchFamily="18" charset="0"/>
              </a:rPr>
              <a:t>' inoltre opportuno ricordare che i mezzi sottoposti a tale procedimento, nel periodo di fermo, </a:t>
            </a:r>
            <a:r>
              <a:rPr lang="it-IT" dirty="0" smtClean="0">
                <a:solidFill>
                  <a:srgbClr val="000000"/>
                </a:solidFill>
                <a:latin typeface="Garamond" panose="02020404030301010803" pitchFamily="18" charset="0"/>
              </a:rPr>
              <a:t>rischiano di non essere coperti dall’assicurazione in caso di sinistro.</a:t>
            </a:r>
          </a:p>
          <a:p>
            <a:pPr marL="0" indent="0">
              <a:buNone/>
            </a:pPr>
            <a:endParaRPr lang="it-IT" dirty="0" smtClean="0">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smtClean="0"/>
              <a:t> 11</a:t>
            </a:r>
            <a:endParaRPr lang="it-IT"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764704"/>
            <a:ext cx="2592288" cy="160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312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solidFill>
                  <a:schemeClr val="accent1"/>
                </a:solidFill>
                <a:effectLst>
                  <a:outerShdw blurRad="38100" dist="38100" dir="2700000" algn="tl">
                    <a:srgbClr val="000000">
                      <a:alpha val="43137"/>
                    </a:srgbClr>
                  </a:outerShdw>
                </a:effectLst>
              </a:rPr>
              <a:t>Ipoteca e le altre procedure esecutive       </a:t>
            </a:r>
            <a:endParaRPr lang="it-IT" sz="2400" b="1" dirty="0">
              <a:solidFill>
                <a:schemeClr val="accent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25000" lnSpcReduction="20000"/>
          </a:bodyPr>
          <a:lstStyle/>
          <a:p>
            <a:r>
              <a:rPr lang="it-IT" sz="5600" dirty="0">
                <a:solidFill>
                  <a:srgbClr val="000000"/>
                </a:solidFill>
                <a:latin typeface="Garamond" panose="02020404030301010803" pitchFamily="18" charset="0"/>
              </a:rPr>
              <a:t>L'</a:t>
            </a:r>
            <a:r>
              <a:rPr lang="it-IT" sz="5600" b="1" dirty="0">
                <a:solidFill>
                  <a:srgbClr val="000000"/>
                </a:solidFill>
                <a:latin typeface="Garamond" panose="02020404030301010803" pitchFamily="18" charset="0"/>
              </a:rPr>
              <a:t>ipoteca sugli immobili</a:t>
            </a:r>
            <a:r>
              <a:rPr lang="it-IT" sz="5600" dirty="0">
                <a:solidFill>
                  <a:srgbClr val="000000"/>
                </a:solidFill>
                <a:latin typeface="Garamond" panose="02020404030301010803" pitchFamily="18" charset="0"/>
              </a:rPr>
              <a:t> può essere iscritta, sempre previa </a:t>
            </a:r>
            <a:r>
              <a:rPr lang="it-IT" sz="5600" u="sng" dirty="0">
                <a:solidFill>
                  <a:srgbClr val="000000"/>
                </a:solidFill>
                <a:latin typeface="Garamond" panose="02020404030301010803" pitchFamily="18" charset="0"/>
                <a:hlinkClick r:id="rId2"/>
              </a:rPr>
              <a:t>comunicazione scritta</a:t>
            </a:r>
            <a:r>
              <a:rPr lang="it-IT" sz="5600" dirty="0">
                <a:solidFill>
                  <a:srgbClr val="000000"/>
                </a:solidFill>
                <a:latin typeface="Garamond" panose="02020404030301010803" pitchFamily="18" charset="0"/>
              </a:rPr>
              <a:t>, per i debiti più rilevanti, ma complessivamente non inferiori a 20 mila euro. Se anche dopo l’iscrizione di ipoteca il contribuente non paga il proprio debito, </a:t>
            </a:r>
            <a:r>
              <a:rPr lang="it-IT" sz="5600" dirty="0" err="1">
                <a:solidFill>
                  <a:srgbClr val="000000"/>
                </a:solidFill>
                <a:latin typeface="Garamond" panose="02020404030301010803" pitchFamily="18" charset="0"/>
              </a:rPr>
              <a:t>Equitalia</a:t>
            </a:r>
            <a:r>
              <a:rPr lang="it-IT" sz="5600" dirty="0">
                <a:solidFill>
                  <a:srgbClr val="000000"/>
                </a:solidFill>
                <a:latin typeface="Garamond" panose="02020404030301010803" pitchFamily="18" charset="0"/>
              </a:rPr>
              <a:t> potrà procedere alla vendita dell’immobile, ma soltanto in presenza delle </a:t>
            </a:r>
            <a:r>
              <a:rPr lang="it-IT" sz="5600" u="sng" dirty="0">
                <a:solidFill>
                  <a:srgbClr val="000000"/>
                </a:solidFill>
                <a:latin typeface="Garamond" panose="02020404030301010803" pitchFamily="18" charset="0"/>
                <a:hlinkClick r:id="rId3"/>
              </a:rPr>
              <a:t>condizioni</a:t>
            </a:r>
            <a:r>
              <a:rPr lang="it-IT" sz="5600" dirty="0">
                <a:solidFill>
                  <a:srgbClr val="000000"/>
                </a:solidFill>
                <a:latin typeface="Garamond" panose="02020404030301010803" pitchFamily="18" charset="0"/>
              </a:rPr>
              <a:t> </a:t>
            </a:r>
            <a:r>
              <a:rPr lang="it-IT" sz="5600" dirty="0" smtClean="0">
                <a:solidFill>
                  <a:srgbClr val="000000"/>
                </a:solidFill>
                <a:latin typeface="Garamond" panose="02020404030301010803" pitchFamily="18" charset="0"/>
              </a:rPr>
              <a:t>previste </a:t>
            </a:r>
            <a:r>
              <a:rPr lang="it-IT" sz="5600" dirty="0">
                <a:solidFill>
                  <a:srgbClr val="000000"/>
                </a:solidFill>
                <a:latin typeface="Garamond" panose="02020404030301010803" pitchFamily="18" charset="0"/>
              </a:rPr>
              <a:t>dalla legge</a:t>
            </a:r>
            <a:r>
              <a:rPr lang="it-IT" sz="5600" dirty="0" smtClean="0">
                <a:solidFill>
                  <a:srgbClr val="000000"/>
                </a:solidFill>
                <a:latin typeface="Garamond" panose="02020404030301010803" pitchFamily="18" charset="0"/>
              </a:rPr>
              <a:t>.</a:t>
            </a:r>
            <a:r>
              <a:rPr lang="it-IT" sz="5600" dirty="0">
                <a:solidFill>
                  <a:srgbClr val="000000"/>
                </a:solidFill>
                <a:latin typeface="Garamond" panose="02020404030301010803" pitchFamily="18" charset="0"/>
              </a:rPr>
              <a:t/>
            </a:r>
            <a:br>
              <a:rPr lang="it-IT" sz="5600" dirty="0">
                <a:solidFill>
                  <a:srgbClr val="000000"/>
                </a:solidFill>
                <a:latin typeface="Garamond" panose="02020404030301010803" pitchFamily="18" charset="0"/>
              </a:rPr>
            </a:br>
            <a:endParaRPr lang="it-IT" sz="5600" dirty="0" smtClean="0">
              <a:solidFill>
                <a:srgbClr val="000000"/>
              </a:solidFill>
              <a:latin typeface="Garamond" panose="02020404030301010803" pitchFamily="18" charset="0"/>
            </a:endParaRPr>
          </a:p>
          <a:p>
            <a:r>
              <a:rPr lang="it-IT" sz="5600" b="1" dirty="0" smtClean="0">
                <a:solidFill>
                  <a:srgbClr val="000000"/>
                </a:solidFill>
                <a:latin typeface="Garamond" panose="02020404030301010803" pitchFamily="18" charset="0"/>
              </a:rPr>
              <a:t>Procedure </a:t>
            </a:r>
            <a:r>
              <a:rPr lang="it-IT" sz="5600" b="1" dirty="0">
                <a:solidFill>
                  <a:srgbClr val="000000"/>
                </a:solidFill>
                <a:latin typeface="Garamond" panose="02020404030301010803" pitchFamily="18" charset="0"/>
              </a:rPr>
              <a:t>esecutive</a:t>
            </a:r>
            <a:r>
              <a:rPr lang="it-IT" sz="5600" dirty="0">
                <a:solidFill>
                  <a:srgbClr val="000000"/>
                </a:solidFill>
                <a:latin typeface="Garamond" panose="02020404030301010803" pitchFamily="18" charset="0"/>
              </a:rPr>
              <a:t/>
            </a:r>
            <a:br>
              <a:rPr lang="it-IT" sz="5600" dirty="0">
                <a:solidFill>
                  <a:srgbClr val="000000"/>
                </a:solidFill>
                <a:latin typeface="Garamond" panose="02020404030301010803" pitchFamily="18" charset="0"/>
              </a:rPr>
            </a:br>
            <a:r>
              <a:rPr lang="it-IT" sz="5600" dirty="0">
                <a:solidFill>
                  <a:srgbClr val="000000"/>
                </a:solidFill>
                <a:latin typeface="Garamond" panose="02020404030301010803" pitchFamily="18" charset="0"/>
              </a:rPr>
              <a:t>Per il recupero delle somme iscritte a ruolo, la legge prevede la possibilità di procedere al </a:t>
            </a:r>
            <a:r>
              <a:rPr lang="it-IT" sz="5600" b="1" dirty="0">
                <a:solidFill>
                  <a:srgbClr val="000000"/>
                </a:solidFill>
                <a:latin typeface="Garamond" panose="02020404030301010803" pitchFamily="18" charset="0"/>
              </a:rPr>
              <a:t>pignoramento di beni mobili e immobili</a:t>
            </a:r>
            <a:r>
              <a:rPr lang="it-IT" sz="5600" dirty="0">
                <a:solidFill>
                  <a:srgbClr val="000000"/>
                </a:solidFill>
                <a:latin typeface="Garamond" panose="02020404030301010803" pitchFamily="18" charset="0"/>
              </a:rPr>
              <a:t> e alla loro messa in vendita all’asta. Si dà corso alle procedure esecutive solo per i debiti più rilevanti per i quali persiste il mancato pagamento e soltanto in presenza delle condizioni stabilite dalla legge.</a:t>
            </a:r>
            <a:br>
              <a:rPr lang="it-IT" sz="5600" dirty="0">
                <a:solidFill>
                  <a:srgbClr val="000000"/>
                </a:solidFill>
                <a:latin typeface="Garamond" panose="02020404030301010803" pitchFamily="18" charset="0"/>
              </a:rPr>
            </a:br>
            <a:r>
              <a:rPr lang="it-IT" sz="5600" dirty="0">
                <a:solidFill>
                  <a:srgbClr val="000000"/>
                </a:solidFill>
                <a:latin typeface="Garamond" panose="02020404030301010803" pitchFamily="18" charset="0"/>
              </a:rPr>
              <a:t/>
            </a:r>
            <a:br>
              <a:rPr lang="it-IT" sz="5600" dirty="0">
                <a:solidFill>
                  <a:srgbClr val="000000"/>
                </a:solidFill>
                <a:latin typeface="Garamond" panose="02020404030301010803" pitchFamily="18" charset="0"/>
              </a:rPr>
            </a:br>
            <a:r>
              <a:rPr lang="it-IT" sz="5600" dirty="0">
                <a:solidFill>
                  <a:srgbClr val="000000"/>
                </a:solidFill>
                <a:latin typeface="Garamond" panose="02020404030301010803" pitchFamily="18" charset="0"/>
              </a:rPr>
              <a:t>In particolare, il </a:t>
            </a:r>
            <a:r>
              <a:rPr lang="it-IT" sz="5600" b="1" u="sng" dirty="0">
                <a:solidFill>
                  <a:srgbClr val="000000"/>
                </a:solidFill>
                <a:latin typeface="Garamond" panose="02020404030301010803" pitchFamily="18" charset="0"/>
              </a:rPr>
              <a:t>pignoramento immobiliare</a:t>
            </a:r>
            <a:r>
              <a:rPr lang="it-IT" sz="5600" u="sng" dirty="0">
                <a:solidFill>
                  <a:srgbClr val="000000"/>
                </a:solidFill>
                <a:latin typeface="Garamond" panose="02020404030301010803" pitchFamily="18" charset="0"/>
              </a:rPr>
              <a:t> non può essere effettuato</a:t>
            </a:r>
            <a:r>
              <a:rPr lang="it-IT" sz="5600" dirty="0">
                <a:solidFill>
                  <a:srgbClr val="000000"/>
                </a:solidFill>
                <a:latin typeface="Garamond" panose="02020404030301010803" pitchFamily="18" charset="0"/>
              </a:rPr>
              <a:t> se l’immobile ha tutte le seguenti caratteristiche</a:t>
            </a:r>
            <a:r>
              <a:rPr lang="it-IT" sz="5600" dirty="0" smtClean="0">
                <a:solidFill>
                  <a:srgbClr val="000000"/>
                </a:solidFill>
                <a:latin typeface="Garamond" panose="02020404030301010803" pitchFamily="18" charset="0"/>
              </a:rPr>
              <a:t>:</a:t>
            </a:r>
          </a:p>
          <a:p>
            <a:pPr marL="0" indent="0">
              <a:buNone/>
            </a:pPr>
            <a:endParaRPr lang="it-IT" sz="5600" dirty="0">
              <a:solidFill>
                <a:srgbClr val="000000"/>
              </a:solidFill>
              <a:latin typeface="Garamond" panose="02020404030301010803" pitchFamily="18" charset="0"/>
            </a:endParaRPr>
          </a:p>
          <a:p>
            <a:pPr>
              <a:buFont typeface="Arial"/>
              <a:buChar char="•"/>
            </a:pPr>
            <a:r>
              <a:rPr lang="it-IT" sz="5600" dirty="0">
                <a:solidFill>
                  <a:srgbClr val="2B2B2B"/>
                </a:solidFill>
                <a:latin typeface="Garamond" panose="02020404030301010803" pitchFamily="18" charset="0"/>
              </a:rPr>
              <a:t>è destinato ad uso abitativo e il debitore vi risiede anagraficamente;</a:t>
            </a:r>
          </a:p>
          <a:p>
            <a:pPr>
              <a:buFont typeface="Arial"/>
              <a:buChar char="•"/>
            </a:pPr>
            <a:r>
              <a:rPr lang="it-IT" sz="5600" dirty="0">
                <a:solidFill>
                  <a:srgbClr val="2B2B2B"/>
                </a:solidFill>
                <a:latin typeface="Garamond" panose="02020404030301010803" pitchFamily="18" charset="0"/>
              </a:rPr>
              <a:t>è l’unico immobile di proprietà del debitore;</a:t>
            </a:r>
          </a:p>
          <a:p>
            <a:pPr>
              <a:buFont typeface="Arial"/>
              <a:buChar char="•"/>
            </a:pPr>
            <a:r>
              <a:rPr lang="it-IT" sz="5600" dirty="0">
                <a:solidFill>
                  <a:srgbClr val="2B2B2B"/>
                </a:solidFill>
                <a:latin typeface="Garamond" panose="02020404030301010803" pitchFamily="18" charset="0"/>
              </a:rPr>
              <a:t>non è di lusso, (cioè con le caratteristiche previste dal decreto del Ministro per i lavori pubblici 2 agosto 1969, pubblicato nella Gazzetta Ufficiale n. 218 del 27 agosto 1969), ovvero è una villa (A/8), un castello o un palazzo di eminente pregio artistico o storico (A/9</a:t>
            </a:r>
            <a:r>
              <a:rPr lang="it-IT" sz="5600" dirty="0" smtClean="0">
                <a:solidFill>
                  <a:srgbClr val="2B2B2B"/>
                </a:solidFill>
                <a:latin typeface="Garamond" panose="02020404030301010803" pitchFamily="18" charset="0"/>
              </a:rPr>
              <a:t>).</a:t>
            </a:r>
          </a:p>
          <a:p>
            <a:pPr>
              <a:buFont typeface="Arial"/>
              <a:buChar char="•"/>
            </a:pPr>
            <a:endParaRPr lang="it-IT" sz="5600" dirty="0">
              <a:solidFill>
                <a:srgbClr val="2B2B2B"/>
              </a:solidFill>
              <a:latin typeface="Garamond" panose="02020404030301010803" pitchFamily="18" charset="0"/>
            </a:endParaRPr>
          </a:p>
          <a:p>
            <a:pPr marL="0" indent="0">
              <a:buNone/>
            </a:pPr>
            <a:r>
              <a:rPr lang="it-IT" sz="5600" dirty="0" smtClean="0">
                <a:solidFill>
                  <a:srgbClr val="000000"/>
                </a:solidFill>
                <a:latin typeface="Garamond" panose="02020404030301010803" pitchFamily="18" charset="0"/>
              </a:rPr>
              <a:t>       Negli </a:t>
            </a:r>
            <a:r>
              <a:rPr lang="it-IT" sz="5600" dirty="0">
                <a:solidFill>
                  <a:srgbClr val="000000"/>
                </a:solidFill>
                <a:latin typeface="Garamond" panose="02020404030301010803" pitchFamily="18" charset="0"/>
              </a:rPr>
              <a:t>altri casi si può procedere al pignoramento dell’immobile solo se:</a:t>
            </a:r>
          </a:p>
          <a:p>
            <a:pPr>
              <a:buFont typeface="Arial"/>
              <a:buChar char="•"/>
            </a:pPr>
            <a:r>
              <a:rPr lang="it-IT" sz="5600" dirty="0">
                <a:solidFill>
                  <a:srgbClr val="2B2B2B"/>
                </a:solidFill>
                <a:latin typeface="Garamond" panose="02020404030301010803" pitchFamily="18" charset="0"/>
              </a:rPr>
              <a:t>l'importo del debito iscritto a ruolo è superiore a 120.000 euro;</a:t>
            </a:r>
          </a:p>
          <a:p>
            <a:pPr>
              <a:buFont typeface="Arial"/>
              <a:buChar char="•"/>
            </a:pPr>
            <a:r>
              <a:rPr lang="it-IT" sz="5600" dirty="0">
                <a:solidFill>
                  <a:srgbClr val="2B2B2B"/>
                </a:solidFill>
                <a:latin typeface="Garamond" panose="02020404030301010803" pitchFamily="18" charset="0"/>
              </a:rPr>
              <a:t>sono passati sei mesi dall’iscrizione di ipoteca e il debitore non ha pagato</a:t>
            </a:r>
          </a:p>
          <a:p>
            <a:endParaRPr lang="it-IT" dirty="0"/>
          </a:p>
        </p:txBody>
      </p:sp>
      <p:sp>
        <p:nvSpPr>
          <p:cNvPr id="4" name="Segnaposto piè di pagina 3"/>
          <p:cNvSpPr>
            <a:spLocks noGrp="1"/>
          </p:cNvSpPr>
          <p:nvPr>
            <p:ph type="ftr" sz="quarter" idx="11"/>
          </p:nvPr>
        </p:nvSpPr>
        <p:spPr/>
        <p:txBody>
          <a:bodyPr/>
          <a:lstStyle/>
          <a:p>
            <a:r>
              <a:rPr lang="it-IT" dirty="0" smtClean="0"/>
              <a:t>12</a:t>
            </a:r>
            <a:endParaRPr lang="it-IT"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836711"/>
            <a:ext cx="2520056" cy="1152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849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solidFill>
                  <a:schemeClr val="accent1"/>
                </a:solidFill>
                <a:effectLst>
                  <a:outerShdw blurRad="38100" dist="38100" dir="2700000" algn="tl">
                    <a:srgbClr val="000000">
                      <a:alpha val="43137"/>
                    </a:srgbClr>
                  </a:outerShdw>
                </a:effectLst>
              </a:rPr>
              <a:t>Le opposizioni contro gli atti dell’Agente per la riscossione</a:t>
            </a:r>
            <a:endParaRPr lang="it-IT" sz="2400" b="1" dirty="0">
              <a:solidFill>
                <a:schemeClr val="accent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395536" y="1916832"/>
            <a:ext cx="8229600" cy="4389120"/>
          </a:xfrm>
        </p:spPr>
        <p:txBody>
          <a:bodyPr>
            <a:normAutofit fontScale="25000" lnSpcReduction="20000"/>
          </a:bodyPr>
          <a:lstStyle/>
          <a:p>
            <a:pPr algn="just"/>
            <a:endParaRPr lang="it-IT" sz="6400" dirty="0" smtClean="0">
              <a:solidFill>
                <a:srgbClr val="000000"/>
              </a:solidFill>
              <a:latin typeface="Garamond" panose="02020404030301010803" pitchFamily="18" charset="0"/>
            </a:endParaRPr>
          </a:p>
          <a:p>
            <a:pPr algn="just"/>
            <a:r>
              <a:rPr lang="it-IT" sz="6400" dirty="0" smtClean="0">
                <a:solidFill>
                  <a:srgbClr val="000000"/>
                </a:solidFill>
                <a:latin typeface="Garamond" panose="02020404030301010803" pitchFamily="18" charset="0"/>
              </a:rPr>
              <a:t>Contro </a:t>
            </a:r>
            <a:r>
              <a:rPr lang="it-IT" sz="6400" dirty="0">
                <a:solidFill>
                  <a:srgbClr val="000000"/>
                </a:solidFill>
                <a:latin typeface="Garamond" panose="02020404030301010803" pitchFamily="18" charset="0"/>
              </a:rPr>
              <a:t>tutti gli atti dell'Agente per la riscossione (cartelle di pagamento, preavvisi di fermo amministrativo, intimazioni di pagamento, iscrizioni di ipoteca ecc.) si può agire presso l'autorità giudiziaria, al fine di ottenerne </a:t>
            </a:r>
            <a:r>
              <a:rPr lang="it-IT" sz="6400" dirty="0" smtClean="0">
                <a:solidFill>
                  <a:srgbClr val="000000"/>
                </a:solidFill>
                <a:latin typeface="Garamond" panose="02020404030301010803" pitchFamily="18" charset="0"/>
              </a:rPr>
              <a:t>l'annullamento. Le </a:t>
            </a:r>
            <a:r>
              <a:rPr lang="it-IT" sz="6400" dirty="0">
                <a:solidFill>
                  <a:srgbClr val="000000"/>
                </a:solidFill>
                <a:latin typeface="Garamond" panose="02020404030301010803" pitchFamily="18" charset="0"/>
              </a:rPr>
              <a:t>modalità di tale azione dipendono dalla natura del credito. Ed infatti, i</a:t>
            </a:r>
            <a:r>
              <a:rPr lang="it-IT" sz="6400" dirty="0" smtClean="0">
                <a:solidFill>
                  <a:srgbClr val="000000"/>
                </a:solidFill>
                <a:latin typeface="Garamond" panose="02020404030301010803" pitchFamily="18" charset="0"/>
              </a:rPr>
              <a:t>l </a:t>
            </a:r>
            <a:r>
              <a:rPr lang="it-IT" sz="6400" dirty="0">
                <a:solidFill>
                  <a:srgbClr val="000000"/>
                </a:solidFill>
                <a:latin typeface="Garamond" panose="02020404030301010803" pitchFamily="18" charset="0"/>
              </a:rPr>
              <a:t>sistema della riscossione mediante ruolo è utilizzato per il recupero di somme di natura tanto tributaria (es. </a:t>
            </a:r>
            <a:r>
              <a:rPr lang="it-IT" sz="6400" dirty="0" smtClean="0">
                <a:solidFill>
                  <a:srgbClr val="000000"/>
                </a:solidFill>
                <a:latin typeface="Garamond" panose="02020404030301010803" pitchFamily="18" charset="0"/>
              </a:rPr>
              <a:t>Irpef</a:t>
            </a:r>
            <a:r>
              <a:rPr lang="it-IT" sz="6400" dirty="0">
                <a:solidFill>
                  <a:srgbClr val="000000"/>
                </a:solidFill>
                <a:latin typeface="Garamond" panose="02020404030301010803" pitchFamily="18" charset="0"/>
              </a:rPr>
              <a:t>, </a:t>
            </a:r>
            <a:r>
              <a:rPr lang="it-IT" sz="6400" dirty="0" smtClean="0">
                <a:solidFill>
                  <a:srgbClr val="000000"/>
                </a:solidFill>
                <a:latin typeface="Garamond" panose="02020404030301010803" pitchFamily="18" charset="0"/>
              </a:rPr>
              <a:t>Iva</a:t>
            </a:r>
            <a:r>
              <a:rPr lang="it-IT" sz="6400" dirty="0">
                <a:solidFill>
                  <a:srgbClr val="000000"/>
                </a:solidFill>
                <a:latin typeface="Garamond" panose="02020404030301010803" pitchFamily="18" charset="0"/>
              </a:rPr>
              <a:t>) quanto non tributaria (es. multe, contributi </a:t>
            </a:r>
            <a:r>
              <a:rPr lang="it-IT" sz="6400" dirty="0" smtClean="0">
                <a:solidFill>
                  <a:srgbClr val="000000"/>
                </a:solidFill>
                <a:latin typeface="Garamond" panose="02020404030301010803" pitchFamily="18" charset="0"/>
              </a:rPr>
              <a:t>Inps).</a:t>
            </a:r>
          </a:p>
          <a:p>
            <a:pPr marL="0" indent="0" algn="just">
              <a:buNone/>
            </a:pPr>
            <a:endParaRPr lang="it-IT" sz="6400" dirty="0">
              <a:solidFill>
                <a:srgbClr val="000000"/>
              </a:solidFill>
              <a:latin typeface="Garamond" panose="02020404030301010803" pitchFamily="18" charset="0"/>
            </a:endParaRPr>
          </a:p>
          <a:p>
            <a:pPr algn="just"/>
            <a:r>
              <a:rPr lang="it-IT" sz="6400" dirty="0">
                <a:solidFill>
                  <a:srgbClr val="000000"/>
                </a:solidFill>
                <a:latin typeface="Garamond" panose="02020404030301010803" pitchFamily="18" charset="0"/>
              </a:rPr>
              <a:t>Nel caso in cui l'atto dell'agente sia finalizzato al recupero di crediti di natura non tributaria (multa, </a:t>
            </a:r>
            <a:r>
              <a:rPr lang="it-IT" sz="6400" dirty="0" smtClean="0">
                <a:solidFill>
                  <a:srgbClr val="000000"/>
                </a:solidFill>
                <a:latin typeface="Garamond" panose="02020404030301010803" pitchFamily="18" charset="0"/>
              </a:rPr>
              <a:t>contributi, Inps</a:t>
            </a:r>
            <a:r>
              <a:rPr lang="it-IT" sz="6400" dirty="0">
                <a:solidFill>
                  <a:srgbClr val="000000"/>
                </a:solidFill>
                <a:latin typeface="Garamond" panose="02020404030301010803" pitchFamily="18" charset="0"/>
              </a:rPr>
              <a:t>), allora ci si dovrà rivolgere al giudice ordinario (Tribunale o Giudice di Pace) e le azioni teoricamente proponibili sono di 2 </a:t>
            </a:r>
            <a:r>
              <a:rPr lang="it-IT" sz="6400" dirty="0" smtClean="0">
                <a:solidFill>
                  <a:srgbClr val="000000"/>
                </a:solidFill>
                <a:latin typeface="Garamond" panose="02020404030301010803" pitchFamily="18" charset="0"/>
              </a:rPr>
              <a:t>tipi:</a:t>
            </a:r>
          </a:p>
          <a:p>
            <a:pPr marL="0" indent="0" algn="just">
              <a:buNone/>
            </a:pPr>
            <a:endParaRPr lang="it-IT" sz="6400" dirty="0" smtClean="0">
              <a:solidFill>
                <a:srgbClr val="000000"/>
              </a:solidFill>
              <a:latin typeface="Garamond" panose="02020404030301010803" pitchFamily="18" charset="0"/>
            </a:endParaRPr>
          </a:p>
          <a:p>
            <a:pPr marL="0" indent="0" algn="just">
              <a:buNone/>
            </a:pPr>
            <a:endParaRPr lang="it-IT" sz="6400" dirty="0">
              <a:solidFill>
                <a:srgbClr val="000000"/>
              </a:solidFill>
              <a:latin typeface="Garamond" panose="02020404030301010803" pitchFamily="18" charset="0"/>
            </a:endParaRPr>
          </a:p>
          <a:p>
            <a:pPr marL="914400" indent="-914400" algn="just">
              <a:buFont typeface="+mj-lt"/>
              <a:buAutoNum type="arabicPeriod"/>
            </a:pPr>
            <a:r>
              <a:rPr lang="it-IT" sz="6400" dirty="0" smtClean="0">
                <a:solidFill>
                  <a:srgbClr val="000000"/>
                </a:solidFill>
                <a:latin typeface="Garamond" panose="02020404030301010803" pitchFamily="18" charset="0"/>
              </a:rPr>
              <a:t> Azione di Opposizione all’esecuzione: disciplinata dall’art. 615 </a:t>
            </a:r>
          </a:p>
          <a:p>
            <a:pPr marL="0" indent="0" algn="just">
              <a:buNone/>
            </a:pPr>
            <a:r>
              <a:rPr lang="it-IT" sz="6400" dirty="0">
                <a:solidFill>
                  <a:srgbClr val="000000"/>
                </a:solidFill>
                <a:latin typeface="Garamond" panose="02020404030301010803" pitchFamily="18" charset="0"/>
              </a:rPr>
              <a:t> </a:t>
            </a:r>
            <a:r>
              <a:rPr lang="it-IT" sz="6400" dirty="0" smtClean="0">
                <a:solidFill>
                  <a:srgbClr val="000000"/>
                </a:solidFill>
                <a:latin typeface="Garamond" panose="02020404030301010803" pitchFamily="18" charset="0"/>
              </a:rPr>
              <a:t>                  del codice di procedura civile è un’azione esperibile per tutti i debiti</a:t>
            </a:r>
          </a:p>
          <a:p>
            <a:pPr marL="0" indent="0" algn="just">
              <a:buNone/>
            </a:pPr>
            <a:r>
              <a:rPr lang="it-IT" sz="6400" dirty="0">
                <a:solidFill>
                  <a:srgbClr val="000000"/>
                </a:solidFill>
                <a:latin typeface="Garamond" panose="02020404030301010803" pitchFamily="18" charset="0"/>
              </a:rPr>
              <a:t> </a:t>
            </a:r>
            <a:r>
              <a:rPr lang="it-IT" sz="6400" dirty="0" smtClean="0">
                <a:solidFill>
                  <a:srgbClr val="000000"/>
                </a:solidFill>
                <a:latin typeface="Garamond" panose="02020404030301010803" pitchFamily="18" charset="0"/>
              </a:rPr>
              <a:t>                  di natura non tributaria senza limiti di tempo.</a:t>
            </a:r>
          </a:p>
          <a:p>
            <a:pPr marL="0" indent="0" algn="just">
              <a:buNone/>
            </a:pPr>
            <a:endParaRPr lang="it-IT" sz="6400" dirty="0" smtClean="0">
              <a:solidFill>
                <a:srgbClr val="000000"/>
              </a:solidFill>
              <a:latin typeface="Garamond" panose="02020404030301010803" pitchFamily="18" charset="0"/>
            </a:endParaRPr>
          </a:p>
          <a:p>
            <a:pPr marL="914400" indent="-914400" algn="just">
              <a:buAutoNum type="arabicPeriod" startAt="2"/>
            </a:pPr>
            <a:r>
              <a:rPr lang="it-IT" sz="6400" dirty="0" smtClean="0">
                <a:solidFill>
                  <a:srgbClr val="000000"/>
                </a:solidFill>
                <a:latin typeface="Garamond" panose="02020404030301010803" pitchFamily="18" charset="0"/>
              </a:rPr>
              <a:t>Opposizione agli atti esecutivi: esperita nel termine di 20 giorni dalla notifica dell’atto, ogni qual volta si contesti la legittimità o comunque la correttezza formale di un singolo atto, ai sensi dell’art. 617 </a:t>
            </a:r>
            <a:r>
              <a:rPr lang="it-IT" sz="6400" dirty="0" err="1" smtClean="0">
                <a:solidFill>
                  <a:srgbClr val="000000"/>
                </a:solidFill>
                <a:latin typeface="Garamond" panose="02020404030301010803" pitchFamily="18" charset="0"/>
              </a:rPr>
              <a:t>cpc</a:t>
            </a:r>
            <a:r>
              <a:rPr lang="it-IT" sz="6400" dirty="0" smtClean="0">
                <a:solidFill>
                  <a:srgbClr val="000000"/>
                </a:solidFill>
                <a:latin typeface="Garamond" panose="02020404030301010803" pitchFamily="18" charset="0"/>
              </a:rPr>
              <a:t>.</a:t>
            </a:r>
          </a:p>
          <a:p>
            <a:pPr marL="0" indent="0" algn="just">
              <a:buNone/>
            </a:pPr>
            <a:endParaRPr lang="it-IT" sz="5600" dirty="0" smtClean="0">
              <a:solidFill>
                <a:srgbClr val="000000"/>
              </a:solidFill>
            </a:endParaRPr>
          </a:p>
          <a:p>
            <a:pPr marL="0" indent="0" algn="just">
              <a:buNone/>
            </a:pPr>
            <a:r>
              <a:rPr lang="it-IT" sz="5600" dirty="0" smtClean="0">
                <a:solidFill>
                  <a:srgbClr val="000000"/>
                </a:solidFill>
              </a:rPr>
              <a:t>         </a:t>
            </a:r>
            <a:endParaRPr lang="it-IT" sz="5600" dirty="0">
              <a:solidFill>
                <a:srgbClr val="000000"/>
              </a:solidFill>
            </a:endParaRPr>
          </a:p>
        </p:txBody>
      </p:sp>
      <p:sp>
        <p:nvSpPr>
          <p:cNvPr id="4" name="Segnaposto piè di pagina 3"/>
          <p:cNvSpPr>
            <a:spLocks noGrp="1"/>
          </p:cNvSpPr>
          <p:nvPr>
            <p:ph type="ftr" sz="quarter" idx="11"/>
          </p:nvPr>
        </p:nvSpPr>
        <p:spPr/>
        <p:txBody>
          <a:bodyPr/>
          <a:lstStyle/>
          <a:p>
            <a:r>
              <a:rPr lang="it-IT" dirty="0" smtClean="0"/>
              <a:t>13</a:t>
            </a:r>
            <a:endParaRPr lang="it-IT"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3933056"/>
            <a:ext cx="136815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101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sp>
        <p:nvSpPr>
          <p:cNvPr id="3" name="Segnaposto contenuto 2"/>
          <p:cNvSpPr>
            <a:spLocks noGrp="1"/>
          </p:cNvSpPr>
          <p:nvPr>
            <p:ph idx="1"/>
          </p:nvPr>
        </p:nvSpPr>
        <p:spPr/>
        <p:txBody>
          <a:bodyPr>
            <a:normAutofit lnSpcReduction="10000"/>
          </a:bodyPr>
          <a:lstStyle/>
          <a:p>
            <a:pPr lvl="0" algn="just">
              <a:buClr>
                <a:srgbClr val="0BD0D9"/>
              </a:buClr>
            </a:pPr>
            <a:r>
              <a:rPr lang="it-IT" sz="1400" dirty="0">
                <a:solidFill>
                  <a:srgbClr val="000000"/>
                </a:solidFill>
                <a:latin typeface="Garamond" panose="02020404030301010803" pitchFamily="18" charset="0"/>
              </a:rPr>
              <a:t>Per alcuni specifici crediti, poi, esistono delle azioni speciali che si affiancano alle opposizioni appena descritte. Specificatamente, nel caso in cui l'atto sia finalizzato al recupero di un credito nascente da violazione del codice della strada, in aggiunta all'opposizione all'esecuzione e agli atti esecutivi, si può esperire un'azione speciale, attraverso ricorso, entro 30 giorni dalla notifica dell'atto, presso il Giudice di Pace competente per territorio. Con questa azione si possono far valere tutti i tipi di vizi e nullità che potrebbero colpire l'atto impugnato. Pertanto, per esempio, la prescrizione può essere fatta valere tanto attraverso questa azione, quanto attraverso l'azione di opposizione all'esecuzione</a:t>
            </a:r>
          </a:p>
          <a:p>
            <a:pPr marL="0" lvl="0" indent="0" algn="just">
              <a:buClr>
                <a:srgbClr val="0BD0D9"/>
              </a:buClr>
              <a:buNone/>
            </a:pPr>
            <a:endParaRPr lang="it-IT" sz="1400" dirty="0">
              <a:solidFill>
                <a:srgbClr val="000000"/>
              </a:solidFill>
              <a:latin typeface="Garamond" panose="02020404030301010803" pitchFamily="18" charset="0"/>
            </a:endParaRPr>
          </a:p>
          <a:p>
            <a:pPr lvl="0" algn="just">
              <a:buClr>
                <a:srgbClr val="0BD0D9"/>
              </a:buClr>
            </a:pPr>
            <a:r>
              <a:rPr lang="it-IT" sz="1400" dirty="0">
                <a:solidFill>
                  <a:srgbClr val="000000"/>
                </a:solidFill>
                <a:latin typeface="Garamond" panose="02020404030301010803" pitchFamily="18" charset="0"/>
              </a:rPr>
              <a:t>E' prevista una particolare azione anche per i crediti relativi ai rapporti con INPS. Si tratta anche in questo caso di un ricorso, da presentarsi presso il Tribunale competente per territorio, in funzione di Giudice del Lavoro, entro il termine di </a:t>
            </a:r>
            <a:r>
              <a:rPr lang="it-IT" sz="1400" b="1" dirty="0">
                <a:solidFill>
                  <a:srgbClr val="000000"/>
                </a:solidFill>
                <a:latin typeface="Garamond" panose="02020404030301010803" pitchFamily="18" charset="0"/>
              </a:rPr>
              <a:t>40 giorni</a:t>
            </a:r>
            <a:r>
              <a:rPr lang="it-IT" sz="1400" dirty="0">
                <a:solidFill>
                  <a:srgbClr val="000000"/>
                </a:solidFill>
                <a:latin typeface="Garamond" panose="02020404030301010803" pitchFamily="18" charset="0"/>
              </a:rPr>
              <a:t>. Questo tipo di opposizione, tuttavia, a differenza di quella relativa alle multe, è limitata alle sole questioni inerenti l'iscrizione a ruolo, cioè inerenti il merito della posizione, con esclusione delle questioni relative alla regolarità e legittimità degli atti successivi all'iscrizione a ruolo. Per tali questioni, quindi, rimane la sola azione di opposizione all'esecuzione o agli atti esecutivi.</a:t>
            </a:r>
          </a:p>
          <a:p>
            <a:pPr marL="0" lvl="0" indent="0" algn="just">
              <a:buClr>
                <a:srgbClr val="0BD0D9"/>
              </a:buClr>
              <a:buNone/>
            </a:pPr>
            <a:endParaRPr lang="it-IT" sz="1400" dirty="0">
              <a:solidFill>
                <a:srgbClr val="000000"/>
              </a:solidFill>
              <a:latin typeface="Garamond" panose="02020404030301010803" pitchFamily="18" charset="0"/>
            </a:endParaRPr>
          </a:p>
          <a:p>
            <a:pPr lvl="0" algn="just">
              <a:buClr>
                <a:srgbClr val="0BD0D9"/>
              </a:buClr>
            </a:pPr>
            <a:r>
              <a:rPr lang="it-IT" sz="1400" dirty="0">
                <a:solidFill>
                  <a:srgbClr val="000000"/>
                </a:solidFill>
                <a:latin typeface="Garamond" panose="02020404030301010803" pitchFamily="18" charset="0"/>
              </a:rPr>
              <a:t>Nel caso in cui l'atto sia finalizzato al recupero di crediti di natura tributaria (es. Iva, Irpef, bollo auto), il mezzo per contestare lo stesso è il ricorso alla Commissione Tributaria Provinciale competente per territorio. Tale ricorso deve essere proposto entro il termine di 60 giorni dalla notifica dell'atto.</a:t>
            </a:r>
          </a:p>
          <a:p>
            <a:pPr lvl="0" algn="just">
              <a:buClr>
                <a:srgbClr val="0BD0D9"/>
              </a:buClr>
            </a:pPr>
            <a:endParaRPr lang="it-IT" sz="1400" dirty="0">
              <a:solidFill>
                <a:srgbClr val="000000"/>
              </a:solidFill>
              <a:latin typeface="Garamond" panose="02020404030301010803" pitchFamily="18" charset="0"/>
            </a:endParaRPr>
          </a:p>
          <a:p>
            <a:pPr lvl="0" algn="just">
              <a:buClr>
                <a:srgbClr val="0BD0D9"/>
              </a:buClr>
            </a:pPr>
            <a:r>
              <a:rPr lang="it-IT" sz="1400" b="1" dirty="0">
                <a:solidFill>
                  <a:srgbClr val="000000"/>
                </a:solidFill>
                <a:latin typeface="Garamond" panose="02020404030301010803" pitchFamily="18" charset="0"/>
              </a:rPr>
              <a:t>Per il caso di crediti di natura tributaria, lo strumento dell'opposizione all'esecuzione è espressamente escluso dalla legge, salve alcune eccezioni</a:t>
            </a:r>
            <a:endParaRPr lang="it-IT" sz="1400" dirty="0">
              <a:solidFill>
                <a:srgbClr val="000000"/>
              </a:solidFill>
              <a:latin typeface="Garamond" panose="02020404030301010803" pitchFamily="18" charset="0"/>
            </a:endParaRPr>
          </a:p>
          <a:p>
            <a:endParaRPr lang="it-IT" dirty="0"/>
          </a:p>
        </p:txBody>
      </p:sp>
      <p:sp>
        <p:nvSpPr>
          <p:cNvPr id="4" name="Segnaposto piè di pagina 3"/>
          <p:cNvSpPr>
            <a:spLocks noGrp="1"/>
          </p:cNvSpPr>
          <p:nvPr>
            <p:ph type="ftr" sz="quarter" idx="11"/>
          </p:nvPr>
        </p:nvSpPr>
        <p:spPr/>
        <p:txBody>
          <a:bodyPr/>
          <a:lstStyle/>
          <a:p>
            <a:r>
              <a:rPr lang="it-IT" dirty="0" smtClean="0"/>
              <a:t>14</a:t>
            </a:r>
            <a:endParaRPr lang="it-IT" dirty="0"/>
          </a:p>
        </p:txBody>
      </p:sp>
    </p:spTree>
    <p:extLst>
      <p:ext uri="{BB962C8B-B14F-4D97-AF65-F5344CB8AC3E}">
        <p14:creationId xmlns:p14="http://schemas.microsoft.com/office/powerpoint/2010/main" val="2573031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solidFill>
                  <a:srgbClr val="C00000"/>
                </a:solidFill>
                <a:effectLst>
                  <a:outerShdw blurRad="38100" dist="38100" dir="2700000" algn="tl">
                    <a:srgbClr val="000000">
                      <a:alpha val="43137"/>
                    </a:srgbClr>
                  </a:outerShdw>
                </a:effectLst>
              </a:rPr>
              <a:t>Hai crediti con la pubblica amministrazione? </a:t>
            </a:r>
            <a:r>
              <a:rPr lang="it-IT" sz="2400" b="1" dirty="0">
                <a:solidFill>
                  <a:schemeClr val="accent1"/>
                </a:solidFill>
                <a:effectLst>
                  <a:outerShdw blurRad="38100" dist="38100" dir="2700000" algn="tl">
                    <a:srgbClr val="000000">
                      <a:alpha val="43137"/>
                    </a:srgbClr>
                  </a:outerShdw>
                </a:effectLst>
              </a:rPr>
              <a:t/>
            </a:r>
            <a:br>
              <a:rPr lang="it-IT" sz="2400" b="1" dirty="0">
                <a:solidFill>
                  <a:schemeClr val="accent1"/>
                </a:solidFill>
                <a:effectLst>
                  <a:outerShdw blurRad="38100" dist="38100" dir="2700000" algn="tl">
                    <a:srgbClr val="000000">
                      <a:alpha val="43137"/>
                    </a:srgbClr>
                  </a:outerShdw>
                </a:effectLst>
              </a:rPr>
            </a:br>
            <a:r>
              <a:rPr lang="it-IT" sz="2400" b="1" dirty="0" smtClean="0">
                <a:solidFill>
                  <a:srgbClr val="C00000"/>
                </a:solidFill>
                <a:effectLst>
                  <a:outerShdw blurRad="38100" dist="38100" dir="2700000" algn="tl">
                    <a:srgbClr val="000000">
                      <a:alpha val="43137"/>
                    </a:srgbClr>
                  </a:outerShdw>
                </a:effectLst>
              </a:rPr>
              <a:t>Solo se legittimi, </a:t>
            </a:r>
            <a:r>
              <a:rPr lang="it-IT" sz="2400" b="1" dirty="0">
                <a:solidFill>
                  <a:srgbClr val="C00000"/>
                </a:solidFill>
                <a:effectLst>
                  <a:outerShdw blurRad="38100" dist="38100" dir="2700000" algn="tl">
                    <a:srgbClr val="000000">
                      <a:alpha val="43137"/>
                    </a:srgbClr>
                  </a:outerShdw>
                </a:effectLst>
              </a:rPr>
              <a:t>u</a:t>
            </a:r>
            <a:r>
              <a:rPr lang="it-IT" sz="2400" b="1" dirty="0" smtClean="0">
                <a:solidFill>
                  <a:srgbClr val="C00000"/>
                </a:solidFill>
                <a:effectLst>
                  <a:outerShdw blurRad="38100" dist="38100" dir="2700000" algn="tl">
                    <a:srgbClr val="000000">
                      <a:alpha val="43137"/>
                    </a:srgbClr>
                  </a:outerShdw>
                </a:effectLst>
              </a:rPr>
              <a:t>sali per pagare le cartelle di</a:t>
            </a:r>
            <a:br>
              <a:rPr lang="it-IT" sz="2400" b="1" dirty="0" smtClean="0">
                <a:solidFill>
                  <a:srgbClr val="C00000"/>
                </a:solidFill>
                <a:effectLst>
                  <a:outerShdw blurRad="38100" dist="38100" dir="2700000" algn="tl">
                    <a:srgbClr val="000000">
                      <a:alpha val="43137"/>
                    </a:srgbClr>
                  </a:outerShdw>
                </a:effectLst>
              </a:rPr>
            </a:br>
            <a:r>
              <a:rPr lang="it-IT" sz="2400" b="1" dirty="0" smtClean="0">
                <a:solidFill>
                  <a:srgbClr val="C00000"/>
                </a:solidFill>
                <a:effectLst>
                  <a:outerShdw blurRad="38100" dist="38100" dir="2700000" algn="tl">
                    <a:srgbClr val="000000">
                      <a:alpha val="43137"/>
                    </a:srgbClr>
                  </a:outerShdw>
                </a:effectLst>
              </a:rPr>
              <a:t> </a:t>
            </a:r>
            <a:r>
              <a:rPr lang="it-IT" sz="2400" b="1" dirty="0" err="1" smtClean="0">
                <a:solidFill>
                  <a:srgbClr val="C00000"/>
                </a:solidFill>
                <a:effectLst>
                  <a:outerShdw blurRad="38100" dist="38100" dir="2700000" algn="tl">
                    <a:srgbClr val="000000">
                      <a:alpha val="43137"/>
                    </a:srgbClr>
                  </a:outerShdw>
                </a:effectLst>
              </a:rPr>
              <a:t>Equitalia</a:t>
            </a:r>
            <a:r>
              <a:rPr lang="it-IT" sz="2400" b="1" dirty="0" smtClean="0">
                <a:solidFill>
                  <a:srgbClr val="C00000"/>
                </a:solidFill>
                <a:effectLst>
                  <a:outerShdw blurRad="38100" dist="38100" dir="2700000" algn="tl">
                    <a:srgbClr val="000000">
                      <a:alpha val="43137"/>
                    </a:srgbClr>
                  </a:outerShdw>
                </a:effectLst>
              </a:rPr>
              <a:t>!                    </a:t>
            </a:r>
            <a:endParaRPr lang="it-IT" sz="2400" b="1" dirty="0">
              <a:solidFill>
                <a:srgbClr val="C0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lnSpcReduction="10000"/>
          </a:bodyPr>
          <a:lstStyle/>
          <a:p>
            <a:pPr marL="0" indent="0">
              <a:buNone/>
            </a:pPr>
            <a:endParaRPr lang="it-IT" sz="1600" dirty="0" smtClean="0">
              <a:latin typeface="Garamond" panose="02020404030301010803" pitchFamily="18" charset="0"/>
            </a:endParaRPr>
          </a:p>
          <a:p>
            <a:pPr marL="0" indent="0">
              <a:buNone/>
            </a:pPr>
            <a:endParaRPr lang="it-IT" sz="1600" dirty="0">
              <a:latin typeface="Garamond" panose="02020404030301010803" pitchFamily="18" charset="0"/>
            </a:endParaRPr>
          </a:p>
          <a:p>
            <a:pPr>
              <a:buFont typeface="Arial" panose="020B0604020202020204" pitchFamily="34" charset="0"/>
              <a:buChar char="•"/>
            </a:pPr>
            <a:r>
              <a:rPr lang="it-IT" sz="1600" dirty="0" smtClean="0">
                <a:latin typeface="Garamond" panose="02020404030301010803" pitchFamily="18" charset="0"/>
              </a:rPr>
              <a:t>La legge DL. N. 78/2010, prevede la compensazione fra debiti tributari (dello Stato, delle Regioni e degli enti locali), previdenziali ed assistenziali </a:t>
            </a:r>
            <a:r>
              <a:rPr lang="it-IT" sz="1600" b="1" dirty="0" smtClean="0">
                <a:latin typeface="Garamond" panose="02020404030301010803" pitchFamily="18" charset="0"/>
              </a:rPr>
              <a:t>notificati entro il Dicembre 2012</a:t>
            </a:r>
            <a:r>
              <a:rPr lang="it-IT" sz="1600" dirty="0" smtClean="0">
                <a:latin typeface="Garamond" panose="02020404030301010803" pitchFamily="18" charset="0"/>
              </a:rPr>
              <a:t>.</a:t>
            </a:r>
          </a:p>
          <a:p>
            <a:pPr marL="0" indent="0">
              <a:buNone/>
            </a:pPr>
            <a:endParaRPr lang="it-IT" sz="1600" dirty="0" smtClean="0">
              <a:latin typeface="Garamond" panose="02020404030301010803" pitchFamily="18" charset="0"/>
            </a:endParaRPr>
          </a:p>
          <a:p>
            <a:pPr>
              <a:buFont typeface="Arial" panose="020B0604020202020204" pitchFamily="34" charset="0"/>
              <a:buChar char="•"/>
            </a:pPr>
            <a:r>
              <a:rPr lang="it-IT" sz="1600" dirty="0" smtClean="0">
                <a:latin typeface="Garamond" panose="02020404030301010803" pitchFamily="18" charset="0"/>
              </a:rPr>
              <a:t>Crediti non prescritti, certi, liquidi ed esigibili relativi a somministrazioni, forniture e appalti con lo Stato, gli enti pubblici nazionali, le Regioni, gli enti locali o gli enti del Servizio sanitario nazionale.</a:t>
            </a:r>
          </a:p>
          <a:p>
            <a:pPr marL="0" indent="0">
              <a:buNone/>
            </a:pPr>
            <a:endParaRPr lang="it-IT" sz="1600" dirty="0">
              <a:latin typeface="Garamond" panose="02020404030301010803" pitchFamily="18" charset="0"/>
            </a:endParaRPr>
          </a:p>
          <a:p>
            <a:pPr marL="0" indent="0">
              <a:buNone/>
            </a:pPr>
            <a:r>
              <a:rPr lang="it-IT" sz="2000" b="1" dirty="0" smtClean="0">
                <a:latin typeface="Garamond" panose="02020404030301010803" pitchFamily="18" charset="0"/>
              </a:rPr>
              <a:t>…</a:t>
            </a:r>
            <a:r>
              <a:rPr lang="it-IT" sz="2000" b="1" u="sng" dirty="0" smtClean="0">
                <a:solidFill>
                  <a:schemeClr val="accent1"/>
                </a:solidFill>
                <a:effectLst>
                  <a:outerShdw blurRad="38100" dist="38100" dir="2700000" algn="tl">
                    <a:srgbClr val="000000">
                      <a:alpha val="43137"/>
                    </a:srgbClr>
                  </a:outerShdw>
                </a:effectLst>
                <a:latin typeface="Garamond" panose="02020404030301010803" pitchFamily="18" charset="0"/>
              </a:rPr>
              <a:t>Chiedine la Certificazione</a:t>
            </a:r>
            <a:r>
              <a:rPr lang="it-IT" sz="2000" b="1" dirty="0" smtClean="0">
                <a:solidFill>
                  <a:schemeClr val="accent1"/>
                </a:solidFill>
                <a:effectLst>
                  <a:outerShdw blurRad="38100" dist="38100" dir="2700000" algn="tl">
                    <a:srgbClr val="000000">
                      <a:alpha val="43137"/>
                    </a:srgbClr>
                  </a:outerShdw>
                </a:effectLst>
                <a:latin typeface="Garamond" panose="02020404030301010803" pitchFamily="18" charset="0"/>
              </a:rPr>
              <a:t> </a:t>
            </a:r>
            <a:r>
              <a:rPr lang="it-IT" sz="2000" dirty="0" smtClean="0">
                <a:latin typeface="Garamond" panose="02020404030301010803" pitchFamily="18" charset="0"/>
              </a:rPr>
              <a:t>collegandoti alla piattaforma informatica del Ministero delle Finanze- Dipartimento della Ragioneria Generale dello Stato…</a:t>
            </a:r>
          </a:p>
          <a:p>
            <a:pPr marL="0" indent="0">
              <a:buNone/>
            </a:pPr>
            <a:endParaRPr lang="it-IT" sz="2000" b="1" dirty="0">
              <a:latin typeface="Garamond" panose="02020404030301010803" pitchFamily="18" charset="0"/>
            </a:endParaRPr>
          </a:p>
          <a:p>
            <a:pPr marL="0" indent="0">
              <a:buNone/>
            </a:pPr>
            <a:r>
              <a:rPr lang="it-IT" sz="2000" dirty="0" smtClean="0">
                <a:latin typeface="Garamond" panose="02020404030301010803" pitchFamily="18" charset="0"/>
              </a:rPr>
              <a:t>Ma, fai attenzione, prima di pagare o compensare il credito…</a:t>
            </a:r>
          </a:p>
          <a:p>
            <a:pPr marL="0" indent="0">
              <a:buNone/>
            </a:pPr>
            <a:endParaRPr lang="it-IT" sz="2000" b="1" dirty="0">
              <a:solidFill>
                <a:schemeClr val="accent1"/>
              </a:solidFill>
              <a:effectLst>
                <a:outerShdw blurRad="38100" dist="38100" dir="2700000" algn="tl">
                  <a:srgbClr val="000000">
                    <a:alpha val="43137"/>
                  </a:srgbClr>
                </a:outerShdw>
              </a:effectLst>
              <a:latin typeface="Garamond" panose="02020404030301010803" pitchFamily="18" charset="0"/>
            </a:endParaRPr>
          </a:p>
          <a:p>
            <a:pPr marL="0" indent="0" algn="ctr">
              <a:buNone/>
            </a:pPr>
            <a:r>
              <a:rPr lang="it-IT" sz="2400" b="1" u="sng" dirty="0" smtClean="0">
                <a:solidFill>
                  <a:schemeClr val="accent1"/>
                </a:solidFill>
                <a:effectLst>
                  <a:outerShdw blurRad="38100" dist="38100" dir="2700000" algn="tl">
                    <a:srgbClr val="000000">
                      <a:alpha val="43137"/>
                    </a:srgbClr>
                  </a:outerShdw>
                </a:effectLst>
                <a:latin typeface="Garamond" panose="02020404030301010803" pitchFamily="18" charset="0"/>
              </a:rPr>
              <a:t>Consultati con un legale di fiducia!</a:t>
            </a:r>
            <a:endParaRPr lang="it-IT" sz="2400" b="1" u="sng" dirty="0" smtClean="0">
              <a:solidFill>
                <a:schemeClr val="accent1"/>
              </a:solidFill>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smtClean="0"/>
              <a:t>15</a:t>
            </a:r>
            <a:endParaRPr lang="it-IT"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692696"/>
            <a:ext cx="1512167" cy="150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86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solidFill>
                  <a:schemeClr val="accent1"/>
                </a:solidFill>
                <a:effectLst>
                  <a:outerShdw blurRad="38100" dist="38100" dir="2700000" algn="tl">
                    <a:srgbClr val="000000">
                      <a:alpha val="43137"/>
                    </a:srgbClr>
                  </a:outerShdw>
                </a:effectLst>
              </a:rPr>
              <a:t>Come fare per…</a:t>
            </a:r>
            <a:endParaRPr lang="it-IT" sz="2400" b="1" dirty="0">
              <a:solidFill>
                <a:schemeClr val="accent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lnSpcReduction="10000"/>
          </a:bodyPr>
          <a:lstStyle/>
          <a:p>
            <a:pPr>
              <a:buFont typeface="Arial" panose="020B0604020202020204" pitchFamily="34" charset="0"/>
              <a:buChar char="•"/>
            </a:pPr>
            <a:r>
              <a:rPr lang="it-IT" sz="2400" b="1" dirty="0" smtClean="0">
                <a:solidFill>
                  <a:srgbClr val="C00000"/>
                </a:solidFill>
                <a:effectLst>
                  <a:outerShdw blurRad="38100" dist="38100" dir="2700000" algn="tl">
                    <a:srgbClr val="000000">
                      <a:alpha val="43137"/>
                    </a:srgbClr>
                  </a:outerShdw>
                </a:effectLst>
                <a:latin typeface="Garamond" panose="02020404030301010803" pitchFamily="18" charset="0"/>
              </a:rPr>
              <a:t>Ottenere uno sgravio:</a:t>
            </a:r>
          </a:p>
          <a:p>
            <a:pPr marL="0" indent="0">
              <a:buNone/>
            </a:pPr>
            <a:r>
              <a:rPr lang="it-IT" sz="1400" dirty="0" smtClean="0">
                <a:latin typeface="Garamond" panose="02020404030301010803" pitchFamily="18" charset="0"/>
              </a:rPr>
              <a:t>Lo sgravio è un provvedimento che annulla in tutto o in parte la richiesta di pagamento di somme iscritte al ruolo.</a:t>
            </a:r>
          </a:p>
          <a:p>
            <a:pPr>
              <a:buFontTx/>
              <a:buChar char="-"/>
            </a:pPr>
            <a:r>
              <a:rPr lang="it-IT" sz="1400" dirty="0" smtClean="0">
                <a:latin typeface="Garamond" panose="02020404030301010803" pitchFamily="18" charset="0"/>
              </a:rPr>
              <a:t>L’annullamento, totale o parziale, può essere chiesto presentando una domanda di annullamento all’ente creditore, senza scadenza alcuna.</a:t>
            </a:r>
          </a:p>
          <a:p>
            <a:pPr>
              <a:buFontTx/>
              <a:buChar char="-"/>
            </a:pPr>
            <a:r>
              <a:rPr lang="it-IT" sz="1400" dirty="0" smtClean="0">
                <a:latin typeface="Garamond" panose="02020404030301010803" pitchFamily="18" charset="0"/>
              </a:rPr>
              <a:t>Ricorrendo al giudice competente nei termini indicati dalla cartella di pagamento.</a:t>
            </a:r>
          </a:p>
          <a:p>
            <a:pPr marL="0" indent="0">
              <a:buNone/>
            </a:pPr>
            <a:endParaRPr lang="it-IT" sz="1400" dirty="0" smtClean="0">
              <a:latin typeface="Garamond" panose="02020404030301010803" pitchFamily="18" charset="0"/>
            </a:endParaRPr>
          </a:p>
          <a:p>
            <a:pPr>
              <a:buFontTx/>
              <a:buChar char="-"/>
            </a:pPr>
            <a:endParaRPr lang="it-IT" sz="1400" dirty="0">
              <a:latin typeface="Garamond" panose="02020404030301010803" pitchFamily="18" charset="0"/>
            </a:endParaRPr>
          </a:p>
          <a:p>
            <a:pPr>
              <a:buFont typeface="Arial" panose="020B0604020202020204" pitchFamily="34" charset="0"/>
              <a:buChar char="•"/>
            </a:pPr>
            <a:r>
              <a:rPr lang="it-IT" sz="2400" b="1" dirty="0" smtClean="0">
                <a:solidFill>
                  <a:srgbClr val="C00000"/>
                </a:solidFill>
                <a:effectLst>
                  <a:outerShdw blurRad="38100" dist="38100" dir="2700000" algn="tl">
                    <a:srgbClr val="000000">
                      <a:alpha val="43137"/>
                    </a:srgbClr>
                  </a:outerShdw>
                </a:effectLst>
                <a:latin typeface="Garamond" panose="02020404030301010803" pitchFamily="18" charset="0"/>
              </a:rPr>
              <a:t>Ottenere una sospensione:</a:t>
            </a:r>
          </a:p>
          <a:p>
            <a:pPr marL="0" indent="0">
              <a:buNone/>
            </a:pPr>
            <a:r>
              <a:rPr lang="it-IT" sz="1400" dirty="0" smtClean="0">
                <a:latin typeface="Garamond" panose="02020404030301010803" pitchFamily="18" charset="0"/>
              </a:rPr>
              <a:t>La sospensione è un provvedimento che blocca temporaneamente la riscossione </a:t>
            </a:r>
          </a:p>
          <a:p>
            <a:pPr marL="0" indent="0">
              <a:buNone/>
            </a:pPr>
            <a:r>
              <a:rPr lang="it-IT" sz="1400" dirty="0" smtClean="0">
                <a:latin typeface="Garamond" panose="02020404030301010803" pitchFamily="18" charset="0"/>
              </a:rPr>
              <a:t>del debito indicato nella cartella di pagamento. Può essere disposta dall’ente creditore,</a:t>
            </a:r>
          </a:p>
          <a:p>
            <a:pPr marL="0" indent="0">
              <a:buNone/>
            </a:pPr>
            <a:r>
              <a:rPr lang="it-IT" sz="1400" dirty="0" smtClean="0">
                <a:latin typeface="Garamond" panose="02020404030301010803" pitchFamily="18" charset="0"/>
              </a:rPr>
              <a:t>d’ufficio o dietro richiesta della parte, dal giudice su richiesta del contribuente. Da maggio 2010 tale misura si può chiedere direttamente ad </a:t>
            </a:r>
            <a:r>
              <a:rPr lang="it-IT" sz="1400" dirty="0" err="1" smtClean="0">
                <a:latin typeface="Garamond" panose="02020404030301010803" pitchFamily="18" charset="0"/>
              </a:rPr>
              <a:t>Equitalia</a:t>
            </a:r>
            <a:r>
              <a:rPr lang="it-IT" sz="1400" dirty="0" smtClean="0">
                <a:latin typeface="Garamond" panose="02020404030301010803" pitchFamily="18" charset="0"/>
              </a:rPr>
              <a:t>:</a:t>
            </a:r>
          </a:p>
          <a:p>
            <a:pPr marL="0" indent="0">
              <a:buNone/>
            </a:pPr>
            <a:r>
              <a:rPr lang="it-IT" sz="1400" dirty="0" smtClean="0">
                <a:solidFill>
                  <a:schemeClr val="bg2">
                    <a:lumMod val="50000"/>
                  </a:schemeClr>
                </a:solidFill>
                <a:latin typeface="Garamond" panose="02020404030301010803" pitchFamily="18" charset="0"/>
              </a:rPr>
              <a:t>-</a:t>
            </a:r>
            <a:r>
              <a:rPr lang="it-IT" sz="1400" dirty="0" smtClean="0">
                <a:latin typeface="Garamond" panose="02020404030301010803" pitchFamily="18" charset="0"/>
              </a:rPr>
              <a:t>     Se il contribuente ha già pagato le somme indicate in cartella prima della formazione del ruolo;</a:t>
            </a:r>
          </a:p>
          <a:p>
            <a:pPr>
              <a:buFontTx/>
              <a:buChar char="-"/>
            </a:pPr>
            <a:r>
              <a:rPr lang="it-IT" sz="1400" dirty="0" smtClean="0">
                <a:latin typeface="Garamond" panose="02020404030301010803" pitchFamily="18" charset="0"/>
              </a:rPr>
              <a:t>Se si è ottenuto lo sgravio;</a:t>
            </a:r>
          </a:p>
          <a:p>
            <a:pPr>
              <a:buFontTx/>
              <a:buChar char="-"/>
            </a:pPr>
            <a:r>
              <a:rPr lang="it-IT" sz="1400" dirty="0">
                <a:latin typeface="Garamond" panose="02020404030301010803" pitchFamily="18" charset="0"/>
              </a:rPr>
              <a:t>S</a:t>
            </a:r>
            <a:r>
              <a:rPr lang="it-IT" sz="1400" dirty="0" smtClean="0">
                <a:latin typeface="Garamond" panose="02020404030301010803" pitchFamily="18" charset="0"/>
              </a:rPr>
              <a:t>e si è ottenuta la sospensione amministrativa o giudiziale;</a:t>
            </a:r>
          </a:p>
          <a:p>
            <a:pPr>
              <a:buFontTx/>
              <a:buChar char="-"/>
            </a:pPr>
            <a:r>
              <a:rPr lang="it-IT" sz="1400" dirty="0" smtClean="0">
                <a:latin typeface="Garamond" panose="02020404030301010803" pitchFamily="18" charset="0"/>
              </a:rPr>
              <a:t>Se la commissione Tributaria ha accolto il ricorso.</a:t>
            </a:r>
          </a:p>
        </p:txBody>
      </p:sp>
      <p:sp>
        <p:nvSpPr>
          <p:cNvPr id="4" name="Segnaposto piè di pagina 3"/>
          <p:cNvSpPr>
            <a:spLocks noGrp="1"/>
          </p:cNvSpPr>
          <p:nvPr>
            <p:ph type="ftr" sz="quarter" idx="11"/>
          </p:nvPr>
        </p:nvSpPr>
        <p:spPr/>
        <p:txBody>
          <a:bodyPr/>
          <a:lstStyle/>
          <a:p>
            <a:r>
              <a:rPr lang="it-IT" dirty="0" smtClean="0"/>
              <a:t>16</a:t>
            </a:r>
            <a:endParaRPr lang="it-IT"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780928"/>
            <a:ext cx="1800200" cy="173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868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r>
              <a:rPr lang="it-IT" sz="3200" b="1" dirty="0">
                <a:solidFill>
                  <a:srgbClr val="C00000"/>
                </a:solidFill>
                <a:latin typeface="Garamond" panose="02020404030301010803" pitchFamily="18" charset="0"/>
              </a:rPr>
              <a:t>Ottenere un rimborso:</a:t>
            </a:r>
            <a:br>
              <a:rPr lang="it-IT" sz="3200" b="1" dirty="0">
                <a:solidFill>
                  <a:srgbClr val="C00000"/>
                </a:solidFill>
                <a:latin typeface="Garamond" panose="02020404030301010803" pitchFamily="18" charset="0"/>
              </a:rPr>
            </a:br>
            <a:endParaRPr lang="it-IT" sz="3200" dirty="0"/>
          </a:p>
        </p:txBody>
      </p:sp>
      <p:sp>
        <p:nvSpPr>
          <p:cNvPr id="3" name="Segnaposto contenuto 2"/>
          <p:cNvSpPr>
            <a:spLocks noGrp="1"/>
          </p:cNvSpPr>
          <p:nvPr>
            <p:ph idx="1"/>
          </p:nvPr>
        </p:nvSpPr>
        <p:spPr/>
        <p:txBody>
          <a:bodyPr/>
          <a:lstStyle/>
          <a:p>
            <a:pPr marL="0" lvl="0" indent="0">
              <a:buClr>
                <a:srgbClr val="0BD0D9"/>
              </a:buClr>
              <a:buNone/>
            </a:pPr>
            <a:endParaRPr lang="it-IT" sz="2400" b="1" dirty="0" smtClean="0">
              <a:solidFill>
                <a:srgbClr val="C00000"/>
              </a:solidFill>
              <a:latin typeface="Garamond" panose="02020404030301010803" pitchFamily="18" charset="0"/>
            </a:endParaRPr>
          </a:p>
          <a:p>
            <a:pPr marL="0" lvl="0" indent="0">
              <a:buClr>
                <a:srgbClr val="0BD0D9"/>
              </a:buClr>
              <a:buNone/>
            </a:pPr>
            <a:r>
              <a:rPr lang="it-IT" sz="1600" dirty="0" smtClean="0">
                <a:latin typeface="Garamond" panose="02020404030301010803" pitchFamily="18" charset="0"/>
              </a:rPr>
              <a:t>Il contribuente ha diritto al rimborso quando ha ottenuto uno sgravio dall’ente creditore per somme già versate.</a:t>
            </a:r>
          </a:p>
          <a:p>
            <a:pPr marL="0" lvl="0" indent="0">
              <a:buClr>
                <a:srgbClr val="0BD0D9"/>
              </a:buClr>
              <a:buNone/>
            </a:pPr>
            <a:endParaRPr lang="it-IT" sz="1600" dirty="0">
              <a:latin typeface="Garamond" panose="02020404030301010803" pitchFamily="18" charset="0"/>
            </a:endParaRPr>
          </a:p>
          <a:p>
            <a:pPr lvl="0">
              <a:buClr>
                <a:srgbClr val="0BD0D9"/>
              </a:buClr>
              <a:buFontTx/>
              <a:buChar char="-"/>
            </a:pPr>
            <a:r>
              <a:rPr lang="it-IT" sz="1600" dirty="0" smtClean="0">
                <a:latin typeface="Garamond" panose="02020404030301010803" pitchFamily="18" charset="0"/>
              </a:rPr>
              <a:t>L’agente della riscossione invia (o meglio dovrebbe inviare)</a:t>
            </a:r>
          </a:p>
          <a:p>
            <a:pPr marL="0" lvl="0" indent="0">
              <a:buClr>
                <a:srgbClr val="0BD0D9"/>
              </a:buClr>
              <a:buNone/>
            </a:pPr>
            <a:r>
              <a:rPr lang="it-IT" sz="1600" dirty="0">
                <a:latin typeface="Garamond" panose="02020404030301010803" pitchFamily="18" charset="0"/>
              </a:rPr>
              <a:t> </a:t>
            </a:r>
            <a:r>
              <a:rPr lang="it-IT" sz="1600" dirty="0" smtClean="0">
                <a:latin typeface="Garamond" panose="02020404030301010803" pitchFamily="18" charset="0"/>
              </a:rPr>
              <a:t>     al contribuente una comunicazione da </a:t>
            </a:r>
          </a:p>
          <a:p>
            <a:pPr marL="0" lvl="0" indent="0">
              <a:buClr>
                <a:srgbClr val="0BD0D9"/>
              </a:buClr>
              <a:buNone/>
            </a:pPr>
            <a:r>
              <a:rPr lang="it-IT" sz="1600" dirty="0" smtClean="0">
                <a:latin typeface="Garamond" panose="02020404030301010803" pitchFamily="18" charset="0"/>
              </a:rPr>
              <a:t>     compilare, invitandolo ad indicare se preferisce ricevere il rimborso</a:t>
            </a:r>
          </a:p>
          <a:p>
            <a:pPr marL="0" lvl="0" indent="0">
              <a:buClr>
                <a:srgbClr val="0BD0D9"/>
              </a:buClr>
              <a:buNone/>
            </a:pPr>
            <a:r>
              <a:rPr lang="it-IT" sz="1600" dirty="0" smtClean="0">
                <a:latin typeface="Garamond" panose="02020404030301010803" pitchFamily="18" charset="0"/>
              </a:rPr>
              <a:t>     recandosi allo sportello oppure mediante bonifico.</a:t>
            </a:r>
          </a:p>
          <a:p>
            <a:pPr marL="0" lvl="0" indent="0">
              <a:buClr>
                <a:srgbClr val="0BD0D9"/>
              </a:buClr>
              <a:buNone/>
            </a:pPr>
            <a:endParaRPr lang="it-IT" sz="1600" dirty="0" smtClean="0">
              <a:latin typeface="Garamond" panose="02020404030301010803" pitchFamily="18" charset="0"/>
            </a:endParaRPr>
          </a:p>
          <a:p>
            <a:pPr lvl="0">
              <a:buClr>
                <a:srgbClr val="0BD0D9"/>
              </a:buClr>
              <a:buFontTx/>
              <a:buChar char="-"/>
            </a:pPr>
            <a:r>
              <a:rPr lang="it-IT" sz="1600" dirty="0" smtClean="0">
                <a:latin typeface="Garamond" panose="02020404030301010803" pitchFamily="18" charset="0"/>
              </a:rPr>
              <a:t>Il rimborso in conto fiscale, disposto su richiesta del titolare del conto </a:t>
            </a:r>
          </a:p>
          <a:p>
            <a:pPr marL="0" lvl="0" indent="0">
              <a:buClr>
                <a:srgbClr val="0BD0D9"/>
              </a:buClr>
              <a:buNone/>
            </a:pPr>
            <a:r>
              <a:rPr lang="it-IT" sz="1600" dirty="0">
                <a:latin typeface="Garamond" panose="02020404030301010803" pitchFamily="18" charset="0"/>
              </a:rPr>
              <a:t> </a:t>
            </a:r>
            <a:r>
              <a:rPr lang="it-IT" sz="1600" dirty="0" smtClean="0">
                <a:latin typeface="Garamond" panose="02020404030301010803" pitchFamily="18" charset="0"/>
              </a:rPr>
              <a:t>    o d’ufficio, è regolato da una specifica disciplina.</a:t>
            </a:r>
          </a:p>
        </p:txBody>
      </p:sp>
      <p:sp>
        <p:nvSpPr>
          <p:cNvPr id="4" name="Segnaposto piè di pagina 3"/>
          <p:cNvSpPr>
            <a:spLocks noGrp="1"/>
          </p:cNvSpPr>
          <p:nvPr>
            <p:ph type="ftr" sz="quarter" idx="11"/>
          </p:nvPr>
        </p:nvSpPr>
        <p:spPr/>
        <p:txBody>
          <a:bodyPr/>
          <a:lstStyle/>
          <a:p>
            <a:r>
              <a:rPr lang="it-IT" dirty="0" smtClean="0"/>
              <a:t>17</a:t>
            </a:r>
            <a:endParaRPr lang="it-IT"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425796"/>
            <a:ext cx="2082159"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237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a:solidFill>
                  <a:srgbClr val="0F6FC6"/>
                </a:solidFill>
                <a:effectLst>
                  <a:outerShdw blurRad="38100" dist="38100" dir="2700000" algn="tl">
                    <a:srgbClr val="000000">
                      <a:alpha val="43137"/>
                    </a:srgbClr>
                  </a:outerShdw>
                </a:effectLst>
              </a:rPr>
              <a:t>2) Ricorsi per violazioni al Codice della </a:t>
            </a:r>
            <a:r>
              <a:rPr lang="it-IT" sz="2400" b="1" dirty="0" smtClean="0">
                <a:solidFill>
                  <a:srgbClr val="0F6FC6"/>
                </a:solidFill>
                <a:effectLst>
                  <a:outerShdw blurRad="38100" dist="38100" dir="2700000" algn="tl">
                    <a:srgbClr val="000000">
                      <a:alpha val="43137"/>
                    </a:srgbClr>
                  </a:outerShdw>
                </a:effectLst>
              </a:rPr>
              <a:t>Strada      </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571539392"/>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p:cNvSpPr>
            <a:spLocks noGrp="1"/>
          </p:cNvSpPr>
          <p:nvPr>
            <p:ph type="ftr" sz="quarter" idx="11"/>
          </p:nvPr>
        </p:nvSpPr>
        <p:spPr/>
        <p:txBody>
          <a:bodyPr/>
          <a:lstStyle/>
          <a:p>
            <a:r>
              <a:rPr lang="it-IT" dirty="0" smtClean="0"/>
              <a:t>18</a:t>
            </a:r>
            <a:endParaRPr lang="it-IT"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1412776"/>
            <a:ext cx="128587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95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chemeClr val="accent1"/>
                </a:solidFill>
                <a:effectLst>
                  <a:outerShdw blurRad="38100" dist="38100" dir="2700000" algn="tl">
                    <a:srgbClr val="000000">
                      <a:alpha val="43137"/>
                    </a:srgbClr>
                  </a:outerShdw>
                </a:effectLst>
                <a:latin typeface="Garamond" panose="02020404030301010803" pitchFamily="18" charset="0"/>
              </a:rPr>
              <a:t>Di cosa parliamo oggi:</a:t>
            </a:r>
            <a:endParaRPr lang="it-IT" sz="3600" b="1" dirty="0">
              <a:solidFill>
                <a:schemeClr val="accent1"/>
              </a:solidFill>
              <a:effectLst>
                <a:outerShdw blurRad="38100" dist="38100" dir="2700000" algn="tl">
                  <a:srgbClr val="000000">
                    <a:alpha val="43137"/>
                  </a:srgbClr>
                </a:outerShdw>
              </a:effectLst>
              <a:latin typeface="Garamond" panose="02020404030301010803" pitchFamily="18" charset="0"/>
            </a:endParaRPr>
          </a:p>
        </p:txBody>
      </p:sp>
      <p:sp>
        <p:nvSpPr>
          <p:cNvPr id="3" name="Segnaposto contenuto 2"/>
          <p:cNvSpPr>
            <a:spLocks noGrp="1"/>
          </p:cNvSpPr>
          <p:nvPr>
            <p:ph idx="1"/>
          </p:nvPr>
        </p:nvSpPr>
        <p:spPr/>
        <p:txBody>
          <a:bodyPr>
            <a:normAutofit fontScale="92500" lnSpcReduction="20000"/>
          </a:bodyPr>
          <a:lstStyle/>
          <a:p>
            <a:pPr>
              <a:buFont typeface="Wingdings" panose="05000000000000000000" pitchFamily="2" charset="2"/>
              <a:buChar char="v"/>
            </a:pPr>
            <a:r>
              <a:rPr lang="it-IT" dirty="0" smtClean="0"/>
              <a:t> </a:t>
            </a:r>
            <a:r>
              <a:rPr lang="it-IT" b="1" dirty="0" smtClean="0">
                <a:latin typeface="Garamond" panose="02020404030301010803" pitchFamily="18" charset="0"/>
              </a:rPr>
              <a:t>Lo status di consumatore</a:t>
            </a:r>
          </a:p>
          <a:p>
            <a:pPr marL="0" indent="0">
              <a:buNone/>
            </a:pPr>
            <a:endParaRPr lang="it-IT" b="1" dirty="0" smtClean="0">
              <a:latin typeface="Garamond" panose="02020404030301010803" pitchFamily="18" charset="0"/>
            </a:endParaRPr>
          </a:p>
          <a:p>
            <a:pPr>
              <a:buFont typeface="Wingdings" panose="05000000000000000000" pitchFamily="2" charset="2"/>
              <a:buChar char="v"/>
            </a:pPr>
            <a:r>
              <a:rPr lang="it-IT" b="1" dirty="0" smtClean="0">
                <a:latin typeface="Garamond" panose="02020404030301010803" pitchFamily="18" charset="0"/>
              </a:rPr>
              <a:t> Gli ambiti di applicazione del Codice del Consumo</a:t>
            </a:r>
          </a:p>
          <a:p>
            <a:pPr marL="0" indent="0">
              <a:buNone/>
            </a:pPr>
            <a:endParaRPr lang="it-IT" b="1" dirty="0" smtClean="0">
              <a:latin typeface="Garamond" panose="02020404030301010803" pitchFamily="18" charset="0"/>
            </a:endParaRPr>
          </a:p>
          <a:p>
            <a:pPr>
              <a:buFont typeface="Wingdings" panose="05000000000000000000" pitchFamily="2" charset="2"/>
              <a:buChar char="v"/>
            </a:pPr>
            <a:r>
              <a:rPr lang="it-IT" b="1" dirty="0">
                <a:latin typeface="Garamond" panose="02020404030301010803" pitchFamily="18" charset="0"/>
              </a:rPr>
              <a:t> </a:t>
            </a:r>
            <a:r>
              <a:rPr lang="it-IT" b="1" dirty="0" smtClean="0">
                <a:latin typeface="Garamond" panose="02020404030301010803" pitchFamily="18" charset="0"/>
              </a:rPr>
              <a:t>Le difficoltà del vivere quotidiano ed i diritti lesi:</a:t>
            </a:r>
          </a:p>
          <a:p>
            <a:pPr marL="0" indent="0">
              <a:buNone/>
            </a:pPr>
            <a:endParaRPr lang="it-IT" b="1" dirty="0" smtClean="0">
              <a:latin typeface="Garamond" panose="02020404030301010803" pitchFamily="18" charset="0"/>
            </a:endParaRPr>
          </a:p>
          <a:p>
            <a:pPr marL="514350" indent="-514350">
              <a:buAutoNum type="arabicPeriod"/>
            </a:pPr>
            <a:r>
              <a:rPr lang="it-IT" b="1" dirty="0" smtClean="0">
                <a:solidFill>
                  <a:schemeClr val="bg2">
                    <a:lumMod val="50000"/>
                  </a:schemeClr>
                </a:solidFill>
                <a:latin typeface="Garamond" panose="02020404030301010803" pitchFamily="18" charset="0"/>
              </a:rPr>
              <a:t>«</a:t>
            </a:r>
            <a:r>
              <a:rPr lang="it-IT" b="1" dirty="0" err="1" smtClean="0">
                <a:latin typeface="Garamond" panose="02020404030301010803" pitchFamily="18" charset="0"/>
              </a:rPr>
              <a:t>Equitalia</a:t>
            </a:r>
            <a:r>
              <a:rPr lang="it-IT" b="1" dirty="0" smtClean="0">
                <a:latin typeface="Garamond" panose="02020404030301010803" pitchFamily="18" charset="0"/>
              </a:rPr>
              <a:t>»:  </a:t>
            </a:r>
            <a:r>
              <a:rPr lang="it-IT" b="1" dirty="0" smtClean="0">
                <a:latin typeface="Garamond" panose="02020404030301010803" pitchFamily="18" charset="0"/>
              </a:rPr>
              <a:t>la riscossione di tasse e </a:t>
            </a:r>
            <a:r>
              <a:rPr lang="it-IT" b="1" dirty="0" smtClean="0">
                <a:latin typeface="Garamond" panose="02020404030301010803" pitchFamily="18" charset="0"/>
              </a:rPr>
              <a:t>tributi</a:t>
            </a:r>
          </a:p>
          <a:p>
            <a:pPr marL="0" indent="0">
              <a:buNone/>
            </a:pPr>
            <a:endParaRPr lang="it-IT" b="1" dirty="0" smtClean="0">
              <a:latin typeface="Garamond" panose="02020404030301010803" pitchFamily="18" charset="0"/>
            </a:endParaRPr>
          </a:p>
          <a:p>
            <a:pPr marL="0" lvl="0" indent="0">
              <a:buClr>
                <a:srgbClr val="0BD0D9"/>
              </a:buClr>
              <a:buNone/>
            </a:pPr>
            <a:r>
              <a:rPr lang="it-IT" sz="2400" b="1" dirty="0" smtClean="0">
                <a:solidFill>
                  <a:srgbClr val="DBF5F9">
                    <a:lumMod val="50000"/>
                  </a:srgbClr>
                </a:solidFill>
                <a:latin typeface="Garamond" panose="02020404030301010803" pitchFamily="18" charset="0"/>
              </a:rPr>
              <a:t>2. </a:t>
            </a:r>
            <a:r>
              <a:rPr lang="it-IT" b="1" dirty="0">
                <a:solidFill>
                  <a:prstClr val="black"/>
                </a:solidFill>
                <a:latin typeface="Garamond" panose="02020404030301010803" pitchFamily="18" charset="0"/>
              </a:rPr>
              <a:t>Ricorsi per violazioni al Codice della </a:t>
            </a:r>
            <a:r>
              <a:rPr lang="it-IT" b="1" dirty="0" smtClean="0">
                <a:solidFill>
                  <a:prstClr val="black"/>
                </a:solidFill>
                <a:latin typeface="Garamond" panose="02020404030301010803" pitchFamily="18" charset="0"/>
              </a:rPr>
              <a:t>Strada    </a:t>
            </a:r>
            <a:endParaRPr lang="it-IT" b="1" dirty="0">
              <a:solidFill>
                <a:prstClr val="black"/>
              </a:solidFill>
              <a:latin typeface="Garamond" panose="02020404030301010803" pitchFamily="18" charset="0"/>
            </a:endParaRPr>
          </a:p>
          <a:p>
            <a:pPr marL="0" indent="0">
              <a:buNone/>
            </a:pPr>
            <a:endParaRPr lang="it-IT" b="1" dirty="0" smtClean="0">
              <a:latin typeface="Garamond" panose="02020404030301010803" pitchFamily="18" charset="0"/>
            </a:endParaRPr>
          </a:p>
          <a:p>
            <a:pPr marL="0" indent="0">
              <a:buNone/>
            </a:pPr>
            <a:r>
              <a:rPr lang="it-IT" b="1" dirty="0">
                <a:solidFill>
                  <a:schemeClr val="bg2">
                    <a:lumMod val="50000"/>
                  </a:schemeClr>
                </a:solidFill>
                <a:latin typeface="Garamond" panose="02020404030301010803" pitchFamily="18" charset="0"/>
              </a:rPr>
              <a:t>3</a:t>
            </a:r>
            <a:r>
              <a:rPr lang="it-IT" b="1" dirty="0" smtClean="0">
                <a:solidFill>
                  <a:schemeClr val="bg2">
                    <a:lumMod val="50000"/>
                  </a:schemeClr>
                </a:solidFill>
                <a:latin typeface="Garamond" panose="02020404030301010803" pitchFamily="18" charset="0"/>
              </a:rPr>
              <a:t>. </a:t>
            </a:r>
            <a:r>
              <a:rPr lang="it-IT" b="1" dirty="0" smtClean="0">
                <a:latin typeface="Garamond" panose="02020404030301010803" pitchFamily="18" charset="0"/>
              </a:rPr>
              <a:t>Banche, finanziarie, mutui: i casi di usura.</a:t>
            </a:r>
          </a:p>
          <a:p>
            <a:pPr marL="0" indent="0">
              <a:buNone/>
            </a:pPr>
            <a:endParaRPr lang="it-IT" b="1" dirty="0" smtClean="0"/>
          </a:p>
          <a:p>
            <a:pPr marL="514350" indent="-514350">
              <a:buFont typeface="+mj-lt"/>
              <a:buAutoNum type="arabicPeriod"/>
            </a:pPr>
            <a:endParaRPr lang="it-IT" dirty="0"/>
          </a:p>
          <a:p>
            <a:pPr marL="514350" indent="-514350">
              <a:buFont typeface="+mj-lt"/>
              <a:buAutoNum type="arabicPeriod"/>
            </a:pPr>
            <a:endParaRPr lang="it-IT" dirty="0" smtClean="0"/>
          </a:p>
          <a:p>
            <a:pPr marL="514350" indent="-514350">
              <a:buFont typeface="+mj-lt"/>
              <a:buAutoNum type="arabicPeriod"/>
            </a:pPr>
            <a:endParaRPr lang="it-IT" dirty="0" smtClean="0"/>
          </a:p>
          <a:p>
            <a:pPr marL="0" indent="0">
              <a:buNone/>
            </a:pPr>
            <a:endParaRPr lang="it-IT" dirty="0" smtClean="0"/>
          </a:p>
          <a:p>
            <a:pPr marL="0" indent="0">
              <a:buNone/>
            </a:pPr>
            <a:endParaRPr lang="it-IT" dirty="0"/>
          </a:p>
        </p:txBody>
      </p:sp>
      <p:sp>
        <p:nvSpPr>
          <p:cNvPr id="4" name="Segnaposto piè di pagina 3"/>
          <p:cNvSpPr>
            <a:spLocks noGrp="1"/>
          </p:cNvSpPr>
          <p:nvPr>
            <p:ph type="ftr" sz="quarter" idx="11"/>
          </p:nvPr>
        </p:nvSpPr>
        <p:spPr/>
        <p:txBody>
          <a:bodyPr/>
          <a:lstStyle/>
          <a:p>
            <a:r>
              <a:rPr lang="it-IT" dirty="0" smtClean="0"/>
              <a:t>                                           1</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581128"/>
            <a:ext cx="100811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901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L="457200" indent="-457200">
              <a:buFont typeface="Wingdings" panose="05000000000000000000" pitchFamily="2" charset="2"/>
              <a:buChar char="v"/>
            </a:pPr>
            <a:r>
              <a:rPr lang="it-IT" sz="2800" b="1" dirty="0">
                <a:solidFill>
                  <a:srgbClr val="C00000"/>
                </a:solidFill>
                <a:effectLst>
                  <a:outerShdw blurRad="38100" dist="38100" dir="2700000" algn="tl">
                    <a:srgbClr val="000000">
                      <a:alpha val="43137"/>
                    </a:srgbClr>
                  </a:outerShdw>
                </a:effectLst>
              </a:rPr>
              <a:t>Ricorsi al prefetto</a:t>
            </a:r>
            <a:endParaRPr lang="it-IT" dirty="0"/>
          </a:p>
        </p:txBody>
      </p:sp>
      <p:sp>
        <p:nvSpPr>
          <p:cNvPr id="3" name="Segnaposto contenuto 2"/>
          <p:cNvSpPr>
            <a:spLocks noGrp="1"/>
          </p:cNvSpPr>
          <p:nvPr>
            <p:ph idx="1"/>
          </p:nvPr>
        </p:nvSpPr>
        <p:spPr/>
        <p:txBody>
          <a:bodyPr>
            <a:normAutofit lnSpcReduction="10000"/>
          </a:bodyPr>
          <a:lstStyle/>
          <a:p>
            <a:pPr lvl="0" algn="just">
              <a:buClr>
                <a:srgbClr val="0BD0D9"/>
              </a:buClr>
            </a:pPr>
            <a:endParaRPr lang="it-IT" sz="1400" dirty="0">
              <a:solidFill>
                <a:srgbClr val="565656"/>
              </a:solidFill>
              <a:latin typeface="Garamond" panose="02020404030301010803" pitchFamily="18" charset="0"/>
            </a:endParaRPr>
          </a:p>
          <a:p>
            <a:pPr lvl="0" algn="just">
              <a:buClr>
                <a:srgbClr val="0BD0D9"/>
              </a:buClr>
            </a:pPr>
            <a:r>
              <a:rPr lang="it-IT" sz="1600" dirty="0">
                <a:solidFill>
                  <a:srgbClr val="565656"/>
                </a:solidFill>
                <a:latin typeface="Garamond" panose="02020404030301010803" pitchFamily="18" charset="0"/>
              </a:rPr>
              <a:t>È possibile proporre ricorso al Prefetto avverso tutti i verbali di accertamento per violazioni al Codice della Strada ai sensi dell’art. 203 del </a:t>
            </a:r>
            <a:r>
              <a:rPr lang="it-IT" sz="1600" dirty="0" err="1">
                <a:solidFill>
                  <a:srgbClr val="565656"/>
                </a:solidFill>
                <a:latin typeface="Garamond" panose="02020404030301010803" pitchFamily="18" charset="0"/>
              </a:rPr>
              <a:t>Cds</a:t>
            </a:r>
            <a:endParaRPr lang="it-IT" sz="1600" dirty="0">
              <a:solidFill>
                <a:srgbClr val="565656"/>
              </a:solidFill>
              <a:latin typeface="Garamond" panose="02020404030301010803" pitchFamily="18" charset="0"/>
            </a:endParaRPr>
          </a:p>
          <a:p>
            <a:pPr marL="0" lvl="0" indent="0" algn="just">
              <a:buClr>
                <a:srgbClr val="0BD0D9"/>
              </a:buClr>
              <a:buNone/>
            </a:pPr>
            <a:endParaRPr lang="it-IT" sz="1600" dirty="0">
              <a:solidFill>
                <a:srgbClr val="565656"/>
              </a:solidFill>
              <a:latin typeface="Garamond" panose="02020404030301010803" pitchFamily="18" charset="0"/>
            </a:endParaRPr>
          </a:p>
          <a:p>
            <a:pPr lvl="0" algn="just">
              <a:buClr>
                <a:srgbClr val="0BD0D9"/>
              </a:buClr>
            </a:pPr>
            <a:r>
              <a:rPr lang="it-IT" sz="1600" dirty="0">
                <a:solidFill>
                  <a:srgbClr val="565656"/>
                </a:solidFill>
                <a:latin typeface="Garamond" panose="02020404030301010803" pitchFamily="18" charset="0"/>
              </a:rPr>
              <a:t>Il ricorso da proporre al Prefetto della Provincia della commessa violazione è un documento da redigersi in forma scritta ed in carta libera con il quale il trasgressore (conducente) e/o l'obbligato in solido (es. proprietario del veicolo se diverso dal trasgressore), congiuntamente o disgiuntamente, individua/no i motivi di fatto e/o di diritto in base ai quali si ritiene illegittimo, nullo e/o annullabile il verbale ricevuto.</a:t>
            </a:r>
          </a:p>
          <a:p>
            <a:pPr marL="0" lvl="0" indent="0" algn="just">
              <a:buClr>
                <a:srgbClr val="0BD0D9"/>
              </a:buClr>
              <a:buNone/>
            </a:pPr>
            <a:endParaRPr lang="it-IT" sz="1600" dirty="0">
              <a:solidFill>
                <a:srgbClr val="565656"/>
              </a:solidFill>
              <a:latin typeface="Garamond" panose="02020404030301010803" pitchFamily="18" charset="0"/>
            </a:endParaRPr>
          </a:p>
          <a:p>
            <a:pPr lvl="0">
              <a:buClr>
                <a:srgbClr val="0BD0D9"/>
              </a:buClr>
            </a:pPr>
            <a:r>
              <a:rPr lang="it-IT" sz="1600" dirty="0">
                <a:solidFill>
                  <a:srgbClr val="565656"/>
                </a:solidFill>
                <a:latin typeface="Garamond" panose="02020404030301010803" pitchFamily="18" charset="0"/>
              </a:rPr>
              <a:t> Esso va consegnato/trasmesso all'Organo accertatore (Polizia stradale, Carabinieri, Polizia locale, etc.) ovvero direttamente al Prefetto, con raccomandata A./R.</a:t>
            </a:r>
            <a:r>
              <a:rPr lang="it-IT" sz="1600" dirty="0">
                <a:solidFill>
                  <a:prstClr val="black"/>
                </a:solidFill>
                <a:latin typeface="Garamond" panose="02020404030301010803" pitchFamily="18" charset="0"/>
              </a:rPr>
              <a:t/>
            </a:r>
            <a:br>
              <a:rPr lang="it-IT" sz="1600" dirty="0">
                <a:solidFill>
                  <a:prstClr val="black"/>
                </a:solidFill>
                <a:latin typeface="Garamond" panose="02020404030301010803" pitchFamily="18" charset="0"/>
              </a:rPr>
            </a:br>
            <a:r>
              <a:rPr lang="it-IT" sz="1600" dirty="0">
                <a:solidFill>
                  <a:prstClr val="black"/>
                </a:solidFill>
                <a:latin typeface="Garamond" panose="02020404030301010803" pitchFamily="18" charset="0"/>
              </a:rPr>
              <a:t/>
            </a:r>
            <a:br>
              <a:rPr lang="it-IT" sz="1600" dirty="0">
                <a:solidFill>
                  <a:prstClr val="black"/>
                </a:solidFill>
                <a:latin typeface="Garamond" panose="02020404030301010803" pitchFamily="18" charset="0"/>
              </a:rPr>
            </a:br>
            <a:r>
              <a:rPr lang="it-IT" sz="1600" b="1" dirty="0">
                <a:solidFill>
                  <a:srgbClr val="C00000"/>
                </a:solidFill>
                <a:effectLst>
                  <a:outerShdw blurRad="38100" dist="38100" dir="2700000" algn="tl">
                    <a:srgbClr val="000000">
                      <a:alpha val="43137"/>
                    </a:srgbClr>
                  </a:outerShdw>
                </a:effectLst>
                <a:latin typeface="Garamond" panose="02020404030301010803" pitchFamily="18" charset="0"/>
              </a:rPr>
              <a:t>Quando non è ammesso:</a:t>
            </a:r>
            <a:r>
              <a:rPr lang="it-IT" sz="1600" dirty="0">
                <a:solidFill>
                  <a:prstClr val="black"/>
                </a:solidFill>
                <a:latin typeface="Garamond" panose="02020404030301010803" pitchFamily="18" charset="0"/>
              </a:rPr>
              <a:t/>
            </a:r>
            <a:br>
              <a:rPr lang="it-IT" sz="1600" dirty="0">
                <a:solidFill>
                  <a:prstClr val="black"/>
                </a:solidFill>
                <a:latin typeface="Garamond" panose="02020404030301010803" pitchFamily="18" charset="0"/>
              </a:rPr>
            </a:br>
            <a:r>
              <a:rPr lang="it-IT" sz="1600" dirty="0">
                <a:solidFill>
                  <a:srgbClr val="565656"/>
                </a:solidFill>
                <a:latin typeface="Garamond" panose="02020404030301010803" pitchFamily="18" charset="0"/>
              </a:rPr>
              <a:t>a) se si paga la sanzione in misura ridotta;</a:t>
            </a:r>
            <a:r>
              <a:rPr lang="it-IT" sz="1600" dirty="0">
                <a:solidFill>
                  <a:prstClr val="black"/>
                </a:solidFill>
                <a:latin typeface="Garamond" panose="02020404030301010803" pitchFamily="18" charset="0"/>
              </a:rPr>
              <a:t/>
            </a:r>
            <a:br>
              <a:rPr lang="it-IT" sz="1600" dirty="0">
                <a:solidFill>
                  <a:prstClr val="black"/>
                </a:solidFill>
                <a:latin typeface="Garamond" panose="02020404030301010803" pitchFamily="18" charset="0"/>
              </a:rPr>
            </a:br>
            <a:r>
              <a:rPr lang="it-IT" sz="1600" dirty="0">
                <a:solidFill>
                  <a:srgbClr val="565656"/>
                </a:solidFill>
                <a:latin typeface="Garamond" panose="02020404030301010803" pitchFamily="18" charset="0"/>
              </a:rPr>
              <a:t>b) se si fa richiesta di pagare ratealmente la sanzione ai sensi dell'art. 202/bis non è possibile fare ricorso al Prefetto o opposizione al Giudice di Pace</a:t>
            </a:r>
            <a:r>
              <a:rPr lang="it-IT" sz="1600" dirty="0">
                <a:solidFill>
                  <a:prstClr val="black"/>
                </a:solidFill>
                <a:latin typeface="Garamond" panose="02020404030301010803" pitchFamily="18" charset="0"/>
              </a:rPr>
              <a:t/>
            </a:r>
            <a:br>
              <a:rPr lang="it-IT" sz="1600" dirty="0">
                <a:solidFill>
                  <a:prstClr val="black"/>
                </a:solidFill>
                <a:latin typeface="Garamond" panose="02020404030301010803" pitchFamily="18" charset="0"/>
              </a:rPr>
            </a:br>
            <a:r>
              <a:rPr lang="it-IT" sz="1600" dirty="0">
                <a:solidFill>
                  <a:srgbClr val="565656"/>
                </a:solidFill>
                <a:latin typeface="Garamond" panose="02020404030301010803" pitchFamily="18" charset="0"/>
              </a:rPr>
              <a:t>c) il ricorso al Prefetto è un rimedio giustiziale alternativo rispetto al ricorso al Giudice di Pace</a:t>
            </a:r>
            <a:r>
              <a:rPr lang="it-IT" sz="1600" dirty="0" smtClean="0">
                <a:solidFill>
                  <a:srgbClr val="565656"/>
                </a:solidFill>
                <a:latin typeface="Garamond" panose="02020404030301010803" pitchFamily="18" charset="0"/>
              </a:rPr>
              <a:t>.</a:t>
            </a:r>
            <a:endParaRPr lang="it-IT" sz="1600" dirty="0">
              <a:solidFill>
                <a:prstClr val="black"/>
              </a:solidFill>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smtClean="0"/>
              <a:t>19</a:t>
            </a:r>
            <a:endParaRPr lang="it-IT" dirty="0"/>
          </a:p>
        </p:txBody>
      </p:sp>
    </p:spTree>
    <p:extLst>
      <p:ext uri="{BB962C8B-B14F-4D97-AF65-F5344CB8AC3E}">
        <p14:creationId xmlns:p14="http://schemas.microsoft.com/office/powerpoint/2010/main" val="1056040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L="457200" indent="-457200">
              <a:buFont typeface="Wingdings" panose="05000000000000000000" pitchFamily="2" charset="2"/>
              <a:buChar char="v"/>
            </a:pPr>
            <a:r>
              <a:rPr lang="it-IT" sz="2800" b="1" dirty="0">
                <a:solidFill>
                  <a:srgbClr val="C00000"/>
                </a:solidFill>
                <a:latin typeface="Garamond" panose="02020404030301010803" pitchFamily="18" charset="0"/>
              </a:rPr>
              <a:t>Rateizzazione della sanzione pecuniaria</a:t>
            </a:r>
            <a:endParaRPr lang="it-IT" dirty="0"/>
          </a:p>
        </p:txBody>
      </p:sp>
      <p:sp>
        <p:nvSpPr>
          <p:cNvPr id="3" name="Segnaposto contenuto 2"/>
          <p:cNvSpPr>
            <a:spLocks noGrp="1"/>
          </p:cNvSpPr>
          <p:nvPr>
            <p:ph idx="1"/>
          </p:nvPr>
        </p:nvSpPr>
        <p:spPr/>
        <p:txBody>
          <a:bodyPr/>
          <a:lstStyle/>
          <a:p>
            <a:pPr lvl="0" algn="just">
              <a:buClr>
                <a:srgbClr val="0BD0D9"/>
              </a:buClr>
            </a:pPr>
            <a:endParaRPr lang="it-IT" sz="1800" dirty="0">
              <a:solidFill>
                <a:srgbClr val="000000"/>
              </a:solidFill>
              <a:latin typeface="Garamond" panose="02020404030301010803" pitchFamily="18" charset="0"/>
            </a:endParaRPr>
          </a:p>
          <a:p>
            <a:pPr lvl="0" algn="just">
              <a:buClr>
                <a:srgbClr val="0BD0D9"/>
              </a:buClr>
            </a:pPr>
            <a:r>
              <a:rPr lang="it-IT" sz="1800" dirty="0">
                <a:solidFill>
                  <a:srgbClr val="000000"/>
                </a:solidFill>
                <a:latin typeface="Garamond" panose="02020404030301010803" pitchFamily="18" charset="0"/>
              </a:rPr>
              <a:t>I soggetti tenuti al pagamento di una sanzione amministrativa pecuniaria per una o più violazioni accertate contestualmente con uno stesso verbale, di </a:t>
            </a:r>
            <a:r>
              <a:rPr lang="it-IT" sz="1800" b="1" dirty="0">
                <a:solidFill>
                  <a:srgbClr val="000000"/>
                </a:solidFill>
                <a:latin typeface="Garamond" panose="02020404030301010803" pitchFamily="18" charset="0"/>
              </a:rPr>
              <a:t>importo superiore a 200 euro</a:t>
            </a:r>
            <a:r>
              <a:rPr lang="it-IT" sz="1800" dirty="0">
                <a:solidFill>
                  <a:srgbClr val="000000"/>
                </a:solidFill>
                <a:latin typeface="Garamond" panose="02020404030301010803" pitchFamily="18" charset="0"/>
              </a:rPr>
              <a:t>, che versino in condizioni economiche disagiate, possono richiedere la ripartizione del pagamento in rate mensili, ai sensi dell’art. 202 bis del </a:t>
            </a:r>
            <a:r>
              <a:rPr lang="it-IT" sz="1800" dirty="0" err="1">
                <a:solidFill>
                  <a:srgbClr val="000000"/>
                </a:solidFill>
                <a:latin typeface="Garamond" panose="02020404030301010803" pitchFamily="18" charset="0"/>
              </a:rPr>
              <a:t>Cds</a:t>
            </a:r>
            <a:r>
              <a:rPr lang="it-IT" sz="1800" dirty="0">
                <a:solidFill>
                  <a:srgbClr val="000000"/>
                </a:solidFill>
                <a:latin typeface="Garamond" panose="02020404030301010803" pitchFamily="18" charset="0"/>
              </a:rPr>
              <a:t>.</a:t>
            </a:r>
          </a:p>
          <a:p>
            <a:pPr marL="0" lvl="0" indent="0" algn="just">
              <a:buClr>
                <a:srgbClr val="0BD0D9"/>
              </a:buClr>
              <a:buNone/>
            </a:pPr>
            <a:endParaRPr lang="it-IT" sz="1800" dirty="0">
              <a:solidFill>
                <a:srgbClr val="565656"/>
              </a:solidFill>
              <a:latin typeface="Garamond" panose="02020404030301010803" pitchFamily="18" charset="0"/>
            </a:endParaRPr>
          </a:p>
          <a:p>
            <a:pPr lvl="0" algn="just">
              <a:buClr>
                <a:srgbClr val="0BD0D9"/>
              </a:buClr>
            </a:pPr>
            <a:r>
              <a:rPr lang="it-IT" sz="1800" b="1" dirty="0">
                <a:solidFill>
                  <a:srgbClr val="000000"/>
                </a:solidFill>
                <a:latin typeface="Garamond" panose="02020404030301010803" pitchFamily="18" charset="0"/>
              </a:rPr>
              <a:t>La presentazione dell'istanza di rateizzazione implica la rinuncia alla proposizione di qualsivoglia ricorso avverso il verbale (al Prefetto o al Giudice di Pace).</a:t>
            </a:r>
          </a:p>
          <a:p>
            <a:pPr marL="0" lvl="0" indent="0" algn="just">
              <a:buClr>
                <a:srgbClr val="0BD0D9"/>
              </a:buClr>
              <a:buNone/>
            </a:pPr>
            <a:endParaRPr lang="it-IT" sz="1800" dirty="0">
              <a:solidFill>
                <a:srgbClr val="565656"/>
              </a:solidFill>
              <a:latin typeface="Garamond" panose="02020404030301010803" pitchFamily="18" charset="0"/>
            </a:endParaRPr>
          </a:p>
          <a:p>
            <a:pPr lvl="0">
              <a:buClr>
                <a:srgbClr val="0BD0D9"/>
              </a:buClr>
            </a:pPr>
            <a:r>
              <a:rPr lang="it-IT" sz="1800" dirty="0">
                <a:solidFill>
                  <a:srgbClr val="000000"/>
                </a:solidFill>
                <a:latin typeface="Garamond" panose="02020404030301010803" pitchFamily="18" charset="0"/>
              </a:rPr>
              <a:t>La Prefettura ne dispone l’accoglimento o il rigetto della domanda.</a:t>
            </a:r>
            <a:endParaRPr lang="it-IT" sz="1800" dirty="0">
              <a:solidFill>
                <a:prstClr val="black"/>
              </a:solidFill>
              <a:latin typeface="Garamond" panose="02020404030301010803" pitchFamily="18" charset="0"/>
            </a:endParaRPr>
          </a:p>
          <a:p>
            <a:pPr marL="0" indent="0">
              <a:buNone/>
            </a:pPr>
            <a:endParaRPr lang="it-IT" dirty="0"/>
          </a:p>
        </p:txBody>
      </p:sp>
      <p:sp>
        <p:nvSpPr>
          <p:cNvPr id="4" name="Segnaposto piè di pagina 3"/>
          <p:cNvSpPr>
            <a:spLocks noGrp="1"/>
          </p:cNvSpPr>
          <p:nvPr>
            <p:ph type="ftr" sz="quarter" idx="11"/>
          </p:nvPr>
        </p:nvSpPr>
        <p:spPr/>
        <p:txBody>
          <a:bodyPr/>
          <a:lstStyle/>
          <a:p>
            <a:r>
              <a:rPr lang="it-IT" dirty="0" smtClean="0"/>
              <a:t>20</a:t>
            </a:r>
            <a:endParaRPr lang="it-IT" dirty="0"/>
          </a:p>
        </p:txBody>
      </p:sp>
    </p:spTree>
    <p:extLst>
      <p:ext uri="{BB962C8B-B14F-4D97-AF65-F5344CB8AC3E}">
        <p14:creationId xmlns:p14="http://schemas.microsoft.com/office/powerpoint/2010/main" val="275182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marL="342900" indent="-342900">
              <a:buFont typeface="Wingdings" panose="05000000000000000000" pitchFamily="2" charset="2"/>
              <a:buChar char="v"/>
            </a:pPr>
            <a:r>
              <a:rPr lang="it-IT" sz="2400" b="1" dirty="0">
                <a:solidFill>
                  <a:srgbClr val="C00000"/>
                </a:solidFill>
                <a:latin typeface="Garamond" panose="02020404030301010803" pitchFamily="18" charset="0"/>
              </a:rPr>
              <a:t>Ricorso al Giudice di pace</a:t>
            </a:r>
            <a:endParaRPr lang="it-IT" dirty="0"/>
          </a:p>
        </p:txBody>
      </p:sp>
      <p:sp>
        <p:nvSpPr>
          <p:cNvPr id="3" name="Segnaposto contenuto 2"/>
          <p:cNvSpPr>
            <a:spLocks noGrp="1"/>
          </p:cNvSpPr>
          <p:nvPr>
            <p:ph idx="1"/>
          </p:nvPr>
        </p:nvSpPr>
        <p:spPr/>
        <p:txBody>
          <a:bodyPr>
            <a:normAutofit fontScale="92500" lnSpcReduction="10000"/>
          </a:bodyPr>
          <a:lstStyle/>
          <a:p>
            <a:pPr lvl="0">
              <a:buClr>
                <a:srgbClr val="0BD0D9"/>
              </a:buClr>
            </a:pPr>
            <a:r>
              <a:rPr lang="it-IT" sz="1600" dirty="0">
                <a:solidFill>
                  <a:srgbClr val="000000"/>
                </a:solidFill>
                <a:latin typeface="Garamond" panose="02020404030301010803" pitchFamily="18" charset="0"/>
              </a:rPr>
              <a:t>La disciplina di tale ricorso è prevista dall'art. 204 bis </a:t>
            </a:r>
            <a:r>
              <a:rPr lang="it-IT" sz="1600" dirty="0" err="1">
                <a:solidFill>
                  <a:srgbClr val="000000"/>
                </a:solidFill>
                <a:latin typeface="Garamond" panose="02020404030301010803" pitchFamily="18" charset="0"/>
              </a:rPr>
              <a:t>C.d.S</a:t>
            </a:r>
            <a:r>
              <a:rPr lang="it-IT" sz="1600" dirty="0">
                <a:solidFill>
                  <a:srgbClr val="000000"/>
                </a:solidFill>
                <a:latin typeface="Garamond" panose="02020404030301010803" pitchFamily="18" charset="0"/>
              </a:rPr>
              <a:t>. e dall'art. 7 del d.lgs. n. 150/2011.</a:t>
            </a:r>
          </a:p>
          <a:p>
            <a:pPr marL="0" lvl="0" indent="0">
              <a:buClr>
                <a:srgbClr val="0BD0D9"/>
              </a:buClr>
              <a:buNone/>
            </a:pPr>
            <a:endParaRPr lang="it-IT" sz="1600" dirty="0">
              <a:solidFill>
                <a:srgbClr val="565656"/>
              </a:solidFill>
              <a:latin typeface="Garamond" panose="02020404030301010803" pitchFamily="18" charset="0"/>
            </a:endParaRPr>
          </a:p>
          <a:p>
            <a:pPr lvl="0">
              <a:buClr>
                <a:srgbClr val="0BD0D9"/>
              </a:buClr>
            </a:pPr>
            <a:r>
              <a:rPr lang="it-IT" sz="1600" dirty="0">
                <a:solidFill>
                  <a:srgbClr val="000000"/>
                </a:solidFill>
                <a:latin typeface="Garamond" panose="02020404030301010803" pitchFamily="18" charset="0"/>
              </a:rPr>
              <a:t>Le controversie in materia di opposizione al verbale di accertamento di violazione del codice della strada sono regolate dal rito del lavoro, ove non diversamente stabilito.</a:t>
            </a:r>
          </a:p>
          <a:p>
            <a:pPr marL="0" lvl="0" indent="0">
              <a:buClr>
                <a:srgbClr val="0BD0D9"/>
              </a:buClr>
              <a:buNone/>
            </a:pPr>
            <a:endParaRPr lang="it-IT" sz="1600" dirty="0">
              <a:solidFill>
                <a:srgbClr val="565656"/>
              </a:solidFill>
              <a:latin typeface="Garamond" panose="02020404030301010803" pitchFamily="18" charset="0"/>
            </a:endParaRPr>
          </a:p>
          <a:p>
            <a:pPr lvl="0">
              <a:buClr>
                <a:srgbClr val="0BD0D9"/>
              </a:buClr>
            </a:pPr>
            <a:r>
              <a:rPr lang="it-IT" sz="1600" dirty="0">
                <a:solidFill>
                  <a:srgbClr val="000000"/>
                </a:solidFill>
                <a:latin typeface="Garamond" panose="02020404030301010803" pitchFamily="18" charset="0"/>
              </a:rPr>
              <a:t>Il ricorso deve essere proposto, a pena di inammissibilità, entro</a:t>
            </a:r>
            <a:r>
              <a:rPr lang="it-IT" sz="1600" b="1" dirty="0">
                <a:solidFill>
                  <a:srgbClr val="000000"/>
                </a:solidFill>
                <a:latin typeface="Garamond" panose="02020404030301010803" pitchFamily="18" charset="0"/>
              </a:rPr>
              <a:t> 30 giorni dalla data di contestazione immediata</a:t>
            </a:r>
            <a:r>
              <a:rPr lang="it-IT" sz="1600" dirty="0">
                <a:solidFill>
                  <a:srgbClr val="000000"/>
                </a:solidFill>
                <a:latin typeface="Garamond" panose="02020404030301010803" pitchFamily="18" charset="0"/>
              </a:rPr>
              <a:t> della violazione ovvero dalla </a:t>
            </a:r>
            <a:r>
              <a:rPr lang="it-IT" sz="1600" b="1" dirty="0">
                <a:solidFill>
                  <a:srgbClr val="000000"/>
                </a:solidFill>
                <a:latin typeface="Garamond" panose="02020404030301010803" pitchFamily="18" charset="0"/>
              </a:rPr>
              <a:t>notificazione del verbale</a:t>
            </a:r>
            <a:r>
              <a:rPr lang="it-IT" sz="1600" dirty="0">
                <a:solidFill>
                  <a:srgbClr val="000000"/>
                </a:solidFill>
                <a:latin typeface="Garamond" panose="02020404030301010803" pitchFamily="18" charset="0"/>
              </a:rPr>
              <a:t>, se residente in Italia, ovvero entro 60 giorni se residente all'estero e può essere depositato</a:t>
            </a:r>
            <a:r>
              <a:rPr lang="it-IT" sz="1600" dirty="0">
                <a:solidFill>
                  <a:srgbClr val="565656"/>
                </a:solidFill>
                <a:latin typeface="Garamond" panose="02020404030301010803" pitchFamily="18" charset="0"/>
              </a:rPr>
              <a:t> </a:t>
            </a:r>
            <a:r>
              <a:rPr lang="it-IT" sz="1600" dirty="0">
                <a:solidFill>
                  <a:srgbClr val="000000"/>
                </a:solidFill>
                <a:latin typeface="Garamond" panose="02020404030301010803" pitchFamily="18" charset="0"/>
              </a:rPr>
              <a:t>anche a mezzo del servizio postale (ai fini dell'irricevibilità del ricorso fa fede la data del timbro postale).</a:t>
            </a:r>
            <a:br>
              <a:rPr lang="it-IT" sz="1600" dirty="0">
                <a:solidFill>
                  <a:srgbClr val="000000"/>
                </a:solidFill>
                <a:latin typeface="Garamond" panose="02020404030301010803" pitchFamily="18" charset="0"/>
              </a:rPr>
            </a:br>
            <a:endParaRPr lang="it-IT" sz="1600" dirty="0">
              <a:solidFill>
                <a:srgbClr val="565656"/>
              </a:solidFill>
              <a:latin typeface="Garamond" panose="02020404030301010803" pitchFamily="18" charset="0"/>
            </a:endParaRPr>
          </a:p>
          <a:p>
            <a:pPr lvl="0">
              <a:buClr>
                <a:srgbClr val="0BD0D9"/>
              </a:buClr>
            </a:pPr>
            <a:r>
              <a:rPr lang="it-IT" sz="1600" dirty="0">
                <a:solidFill>
                  <a:srgbClr val="000000"/>
                </a:solidFill>
                <a:latin typeface="Garamond" panose="02020404030301010803" pitchFamily="18" charset="0"/>
              </a:rPr>
              <a:t>Il ricorso è inammissibile se è stato previamente presentato ricorso amministrativo ai sensi dell'art. 203 D. </a:t>
            </a:r>
            <a:r>
              <a:rPr lang="it-IT" sz="1600" dirty="0" err="1">
                <a:solidFill>
                  <a:srgbClr val="000000"/>
                </a:solidFill>
                <a:latin typeface="Garamond" panose="02020404030301010803" pitchFamily="18" charset="0"/>
              </a:rPr>
              <a:t>L.vo</a:t>
            </a:r>
            <a:r>
              <a:rPr lang="it-IT" sz="1600" dirty="0">
                <a:solidFill>
                  <a:srgbClr val="000000"/>
                </a:solidFill>
                <a:latin typeface="Garamond" panose="02020404030301010803" pitchFamily="18" charset="0"/>
              </a:rPr>
              <a:t> 30/4/1992, n. 285, o se è stata pagata la sanzione in misura ridotta o se trattasi di verbali non conciliabili per i quali non è ammesso il pagamento in misura ridotta (vedasi verbali "non conciliabili" e non impugnabili).</a:t>
            </a:r>
          </a:p>
          <a:p>
            <a:pPr marL="0" lvl="0" indent="0">
              <a:buClr>
                <a:srgbClr val="0BD0D9"/>
              </a:buClr>
              <a:buNone/>
            </a:pPr>
            <a:endParaRPr lang="it-IT" sz="1600" dirty="0">
              <a:solidFill>
                <a:srgbClr val="565656"/>
              </a:solidFill>
              <a:latin typeface="Garamond" panose="02020404030301010803" pitchFamily="18" charset="0"/>
            </a:endParaRPr>
          </a:p>
          <a:p>
            <a:pPr lvl="0">
              <a:buClr>
                <a:srgbClr val="0BD0D9"/>
              </a:buClr>
            </a:pPr>
            <a:r>
              <a:rPr lang="it-IT" sz="1600" dirty="0">
                <a:solidFill>
                  <a:srgbClr val="000000"/>
                </a:solidFill>
                <a:latin typeface="Garamond" panose="02020404030301010803" pitchFamily="18" charset="0"/>
              </a:rPr>
              <a:t>L'opposizione si estende anche alle sanzioni accessorie.</a:t>
            </a:r>
          </a:p>
          <a:p>
            <a:pPr marL="0" lvl="0" indent="0" algn="just">
              <a:buClr>
                <a:srgbClr val="0BD0D9"/>
              </a:buClr>
              <a:buNone/>
            </a:pPr>
            <a:endParaRPr lang="it-IT" sz="1600" dirty="0">
              <a:solidFill>
                <a:srgbClr val="565656"/>
              </a:solidFill>
              <a:latin typeface="Garamond" panose="02020404030301010803" pitchFamily="18" charset="0"/>
            </a:endParaRPr>
          </a:p>
          <a:p>
            <a:pPr lvl="0">
              <a:buClr>
                <a:srgbClr val="0BD0D9"/>
              </a:buClr>
            </a:pPr>
            <a:r>
              <a:rPr lang="it-IT" sz="1600" dirty="0">
                <a:solidFill>
                  <a:srgbClr val="000000"/>
                </a:solidFill>
                <a:latin typeface="Garamond" panose="02020404030301010803" pitchFamily="18" charset="0"/>
              </a:rPr>
              <a:t>Nel giudizio di I° grado le parti possono </a:t>
            </a:r>
            <a:r>
              <a:rPr lang="it-IT" sz="1600" b="1" dirty="0">
                <a:solidFill>
                  <a:srgbClr val="000000"/>
                </a:solidFill>
                <a:latin typeface="Garamond" panose="02020404030301010803" pitchFamily="18" charset="0"/>
              </a:rPr>
              <a:t>stare in giudizio personalmente</a:t>
            </a:r>
            <a:r>
              <a:rPr lang="it-IT" sz="1600" dirty="0">
                <a:solidFill>
                  <a:srgbClr val="000000"/>
                </a:solidFill>
                <a:latin typeface="Garamond" panose="02020404030301010803" pitchFamily="18" charset="0"/>
              </a:rPr>
              <a:t>.</a:t>
            </a:r>
          </a:p>
          <a:p>
            <a:pPr marL="0" indent="0">
              <a:buNone/>
            </a:pPr>
            <a:endParaRPr lang="it-IT" dirty="0"/>
          </a:p>
        </p:txBody>
      </p:sp>
      <p:sp>
        <p:nvSpPr>
          <p:cNvPr id="4" name="Segnaposto piè di pagina 3"/>
          <p:cNvSpPr>
            <a:spLocks noGrp="1"/>
          </p:cNvSpPr>
          <p:nvPr>
            <p:ph type="ftr" sz="quarter" idx="11"/>
          </p:nvPr>
        </p:nvSpPr>
        <p:spPr/>
        <p:txBody>
          <a:bodyPr/>
          <a:lstStyle/>
          <a:p>
            <a:r>
              <a:rPr lang="it-IT" dirty="0" smtClean="0"/>
              <a:t>21</a:t>
            </a:r>
            <a:endParaRPr lang="it-IT" dirty="0"/>
          </a:p>
        </p:txBody>
      </p:sp>
    </p:spTree>
    <p:extLst>
      <p:ext uri="{BB962C8B-B14F-4D97-AF65-F5344CB8AC3E}">
        <p14:creationId xmlns:p14="http://schemas.microsoft.com/office/powerpoint/2010/main" val="212238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marL="514350" lvl="0" indent="-514350">
              <a:spcBef>
                <a:spcPct val="20000"/>
              </a:spcBef>
            </a:pPr>
            <a:r>
              <a:rPr lang="it-IT" sz="2700" b="1" dirty="0">
                <a:solidFill>
                  <a:schemeClr val="accent1"/>
                </a:solidFill>
                <a:effectLst>
                  <a:outerShdw blurRad="38100" dist="38100" dir="2700000" algn="tl">
                    <a:srgbClr val="000000">
                      <a:alpha val="43137"/>
                    </a:srgbClr>
                  </a:outerShdw>
                </a:effectLst>
                <a:ea typeface="+mn-ea"/>
                <a:cs typeface="+mn-cs"/>
              </a:rPr>
              <a:t>3</a:t>
            </a:r>
            <a:r>
              <a:rPr lang="it-IT" sz="2700" b="1" dirty="0" smtClean="0">
                <a:solidFill>
                  <a:schemeClr val="accent1"/>
                </a:solidFill>
                <a:effectLst>
                  <a:outerShdw blurRad="38100" dist="38100" dir="2700000" algn="tl">
                    <a:srgbClr val="000000">
                      <a:alpha val="43137"/>
                    </a:srgbClr>
                  </a:outerShdw>
                </a:effectLst>
                <a:ea typeface="+mn-ea"/>
                <a:cs typeface="+mn-cs"/>
              </a:rPr>
              <a:t>) Banche</a:t>
            </a:r>
            <a:r>
              <a:rPr lang="it-IT" sz="2700" b="1" dirty="0">
                <a:solidFill>
                  <a:schemeClr val="accent1"/>
                </a:solidFill>
                <a:effectLst>
                  <a:outerShdw blurRad="38100" dist="38100" dir="2700000" algn="tl">
                    <a:srgbClr val="000000">
                      <a:alpha val="43137"/>
                    </a:srgbClr>
                  </a:outerShdw>
                </a:effectLst>
                <a:ea typeface="+mn-ea"/>
                <a:cs typeface="+mn-cs"/>
              </a:rPr>
              <a:t>, finanziarie, </a:t>
            </a:r>
            <a:r>
              <a:rPr lang="it-IT" sz="2700" b="1" dirty="0" smtClean="0">
                <a:solidFill>
                  <a:schemeClr val="accent1"/>
                </a:solidFill>
                <a:effectLst>
                  <a:outerShdw blurRad="38100" dist="38100" dir="2700000" algn="tl">
                    <a:srgbClr val="000000">
                      <a:alpha val="43137"/>
                    </a:srgbClr>
                  </a:outerShdw>
                </a:effectLst>
                <a:ea typeface="+mn-ea"/>
                <a:cs typeface="+mn-cs"/>
              </a:rPr>
              <a:t>mutui: </a:t>
            </a:r>
            <a:r>
              <a:rPr lang="it-IT" sz="2700" b="1" dirty="0">
                <a:solidFill>
                  <a:schemeClr val="accent1"/>
                </a:solidFill>
                <a:effectLst>
                  <a:outerShdw blurRad="38100" dist="38100" dir="2700000" algn="tl">
                    <a:srgbClr val="000000">
                      <a:alpha val="43137"/>
                    </a:srgbClr>
                  </a:outerShdw>
                </a:effectLst>
                <a:ea typeface="+mn-ea"/>
                <a:cs typeface="+mn-cs"/>
              </a:rPr>
              <a:t>i casi di usura.</a:t>
            </a:r>
            <a:r>
              <a:rPr lang="it-IT" sz="2600" b="1" dirty="0">
                <a:solidFill>
                  <a:schemeClr val="accent1"/>
                </a:solidFill>
                <a:latin typeface="Garamond" panose="02020404030301010803" pitchFamily="18" charset="0"/>
                <a:ea typeface="+mn-ea"/>
                <a:cs typeface="+mn-cs"/>
              </a:rPr>
              <a:t/>
            </a:r>
            <a:br>
              <a:rPr lang="it-IT" sz="2600" b="1" dirty="0">
                <a:solidFill>
                  <a:schemeClr val="accent1"/>
                </a:solidFill>
                <a:latin typeface="Garamond" panose="02020404030301010803" pitchFamily="18" charset="0"/>
                <a:ea typeface="+mn-ea"/>
                <a:cs typeface="+mn-cs"/>
              </a:rPr>
            </a:br>
            <a:endParaRPr lang="it-IT" b="1" dirty="0">
              <a:solidFill>
                <a:schemeClr val="accent1"/>
              </a:solidFill>
              <a:latin typeface="Garamond" panose="02020404030301010803" pitchFamily="18" charset="0"/>
            </a:endParaRPr>
          </a:p>
        </p:txBody>
      </p:sp>
      <p:sp>
        <p:nvSpPr>
          <p:cNvPr id="3" name="Segnaposto contenuto 2"/>
          <p:cNvSpPr>
            <a:spLocks noGrp="1"/>
          </p:cNvSpPr>
          <p:nvPr>
            <p:ph idx="1"/>
          </p:nvPr>
        </p:nvSpPr>
        <p:spPr/>
        <p:txBody>
          <a:bodyPr>
            <a:normAutofit fontScale="92500"/>
          </a:bodyPr>
          <a:lstStyle/>
          <a:p>
            <a:r>
              <a:rPr lang="it-IT" sz="1900" dirty="0">
                <a:latin typeface="Garamond" panose="02020404030301010803" pitchFamily="18" charset="0"/>
              </a:rPr>
              <a:t>La legge sull'usura (</a:t>
            </a:r>
            <a:r>
              <a:rPr lang="it-IT" sz="1900" dirty="0">
                <a:latin typeface="Garamond" panose="02020404030301010803" pitchFamily="18" charset="0"/>
                <a:hlinkClick r:id="rId2"/>
              </a:rPr>
              <a:t>legge 108/1996</a:t>
            </a:r>
            <a:r>
              <a:rPr lang="it-IT" sz="1900" dirty="0">
                <a:latin typeface="Garamond" panose="02020404030301010803" pitchFamily="18" charset="0"/>
              </a:rPr>
              <a:t>), ha introdotto un limite ai tassi di interesse sulle operazioni di finanziamento oltre il quale gli stessi sono considerati usurari. Ai fini della valutazione della </a:t>
            </a:r>
            <a:r>
              <a:rPr lang="it-IT" sz="1900" dirty="0" err="1">
                <a:latin typeface="Garamond" panose="02020404030301010803" pitchFamily="18" charset="0"/>
              </a:rPr>
              <a:t>usurarietà</a:t>
            </a:r>
            <a:r>
              <a:rPr lang="it-IT" sz="1900" dirty="0">
                <a:latin typeface="Garamond" panose="02020404030301010803" pitchFamily="18" charset="0"/>
              </a:rPr>
              <a:t> dei tassi, si deve fare riferimento al momento in cui gli interessi sono promessi o convenuti, indipendentemente dal momento del pagamento (</a:t>
            </a:r>
            <a:r>
              <a:rPr lang="it-IT" sz="1900" dirty="0">
                <a:latin typeface="Garamond" panose="02020404030301010803" pitchFamily="18" charset="0"/>
                <a:hlinkClick r:id="rId3" tooltip="Legge 24/2001"/>
              </a:rPr>
              <a:t>legge 24/2001</a:t>
            </a:r>
            <a:r>
              <a:rPr lang="it-IT" sz="1900" dirty="0" smtClean="0">
                <a:latin typeface="Garamond" panose="02020404030301010803" pitchFamily="18" charset="0"/>
              </a:rPr>
              <a:t>).</a:t>
            </a:r>
          </a:p>
          <a:p>
            <a:pPr marL="0" indent="0">
              <a:buNone/>
            </a:pPr>
            <a:endParaRPr lang="it-IT" sz="1900" dirty="0">
              <a:latin typeface="Garamond" panose="02020404030301010803" pitchFamily="18" charset="0"/>
            </a:endParaRPr>
          </a:p>
          <a:p>
            <a:r>
              <a:rPr lang="it-IT" sz="1900" dirty="0">
                <a:latin typeface="Garamond" panose="02020404030301010803" pitchFamily="18" charset="0"/>
              </a:rPr>
              <a:t>La Banca d'Italia rileva trimestralmente i tassi </a:t>
            </a:r>
            <a:endParaRPr lang="it-IT" sz="1900" dirty="0" smtClean="0">
              <a:latin typeface="Garamond" panose="02020404030301010803" pitchFamily="18" charset="0"/>
            </a:endParaRPr>
          </a:p>
          <a:p>
            <a:pPr marL="0" indent="0">
              <a:buNone/>
            </a:pPr>
            <a:r>
              <a:rPr lang="it-IT" sz="1900" dirty="0">
                <a:latin typeface="Garamond" panose="02020404030301010803" pitchFamily="18" charset="0"/>
              </a:rPr>
              <a:t> </a:t>
            </a:r>
            <a:r>
              <a:rPr lang="it-IT" sz="1900" dirty="0" smtClean="0">
                <a:latin typeface="Garamond" panose="02020404030301010803" pitchFamily="18" charset="0"/>
              </a:rPr>
              <a:t>    effettivi </a:t>
            </a:r>
            <a:r>
              <a:rPr lang="it-IT" sz="1900" dirty="0">
                <a:latin typeface="Garamond" panose="02020404030301010803" pitchFamily="18" charset="0"/>
              </a:rPr>
              <a:t>globali medi applicati dalle banche e </a:t>
            </a:r>
            <a:endParaRPr lang="it-IT" sz="1900" dirty="0" smtClean="0">
              <a:latin typeface="Garamond" panose="02020404030301010803" pitchFamily="18" charset="0"/>
            </a:endParaRPr>
          </a:p>
          <a:p>
            <a:pPr marL="0" indent="0">
              <a:buNone/>
            </a:pPr>
            <a:r>
              <a:rPr lang="it-IT" sz="1900" dirty="0">
                <a:latin typeface="Garamond" panose="02020404030301010803" pitchFamily="18" charset="0"/>
              </a:rPr>
              <a:t> </a:t>
            </a:r>
            <a:r>
              <a:rPr lang="it-IT" sz="1900" dirty="0" smtClean="0">
                <a:latin typeface="Garamond" panose="02020404030301010803" pitchFamily="18" charset="0"/>
              </a:rPr>
              <a:t>    dagli </a:t>
            </a:r>
            <a:r>
              <a:rPr lang="it-IT" sz="1900" dirty="0">
                <a:latin typeface="Garamond" panose="02020404030301010803" pitchFamily="18" charset="0"/>
              </a:rPr>
              <a:t>intermediari finanziari</a:t>
            </a:r>
            <a:r>
              <a:rPr lang="it-IT" sz="1900" dirty="0" smtClean="0">
                <a:latin typeface="Garamond" panose="02020404030301010803" pitchFamily="18" charset="0"/>
              </a:rPr>
              <a:t>.</a:t>
            </a:r>
          </a:p>
          <a:p>
            <a:pPr marL="0" indent="0">
              <a:buNone/>
            </a:pPr>
            <a:endParaRPr lang="it-IT" sz="1900" dirty="0" smtClean="0">
              <a:latin typeface="Garamond" panose="02020404030301010803" pitchFamily="18" charset="0"/>
            </a:endParaRPr>
          </a:p>
          <a:p>
            <a:pPr marL="0" indent="0">
              <a:buNone/>
            </a:pPr>
            <a:endParaRPr lang="it-IT" sz="1900" dirty="0" smtClean="0">
              <a:latin typeface="Garamond" panose="02020404030301010803" pitchFamily="18" charset="0"/>
            </a:endParaRPr>
          </a:p>
          <a:p>
            <a:r>
              <a:rPr lang="it-IT" sz="1900" dirty="0" smtClean="0">
                <a:latin typeface="Garamond" panose="02020404030301010803" pitchFamily="18" charset="0"/>
              </a:rPr>
              <a:t>Oneri di trasparenza sugli intermediari finanziari  a tutela del consumatore derivano non solo dall’art. </a:t>
            </a:r>
            <a:r>
              <a:rPr lang="it-IT" sz="1900" kern="50" dirty="0">
                <a:latin typeface="Garamond" panose="02020404030301010803" pitchFamily="18" charset="0"/>
                <a:ea typeface="SimSun"/>
                <a:cs typeface="Mangal"/>
              </a:rPr>
              <a:t>2, comma 2, del D. </a:t>
            </a:r>
            <a:r>
              <a:rPr lang="it-IT" sz="1900" kern="50" dirty="0" err="1">
                <a:latin typeface="Garamond" panose="02020404030301010803" pitchFamily="18" charset="0"/>
                <a:ea typeface="SimSun"/>
                <a:cs typeface="Mangal"/>
              </a:rPr>
              <a:t>Lgs</a:t>
            </a:r>
            <a:r>
              <a:rPr lang="it-IT" sz="1900" kern="50" dirty="0">
                <a:latin typeface="Garamond" panose="02020404030301010803" pitchFamily="18" charset="0"/>
                <a:ea typeface="SimSun"/>
                <a:cs typeface="Mangal"/>
              </a:rPr>
              <a:t>. 206/2005, Codice del </a:t>
            </a:r>
            <a:r>
              <a:rPr lang="it-IT" sz="1900" kern="50" dirty="0" smtClean="0">
                <a:latin typeface="Garamond" panose="02020404030301010803" pitchFamily="18" charset="0"/>
                <a:ea typeface="SimSun"/>
                <a:cs typeface="Mangal"/>
              </a:rPr>
              <a:t>Consumo, ma </a:t>
            </a:r>
            <a:r>
              <a:rPr lang="it-IT" sz="1900" kern="50" dirty="0">
                <a:latin typeface="Garamond" panose="02020404030301010803" pitchFamily="18" charset="0"/>
                <a:ea typeface="SimSun"/>
                <a:cs typeface="Mangal"/>
              </a:rPr>
              <a:t>anche dall’art. 5, </a:t>
            </a:r>
            <a:r>
              <a:rPr lang="it-IT" sz="1900" kern="50" dirty="0" smtClean="0">
                <a:latin typeface="Garamond" panose="02020404030301010803" pitchFamily="18" charset="0"/>
                <a:ea typeface="SimSun"/>
                <a:cs typeface="Mangal"/>
              </a:rPr>
              <a:t>comma 5-bis, del </a:t>
            </a:r>
            <a:r>
              <a:rPr lang="it-IT" sz="1900" kern="50" dirty="0">
                <a:latin typeface="Garamond" panose="02020404030301010803" pitchFamily="18" charset="0"/>
                <a:ea typeface="SimSun"/>
                <a:cs typeface="Mangal"/>
              </a:rPr>
              <a:t>D. </a:t>
            </a:r>
            <a:r>
              <a:rPr lang="it-IT" sz="1900" kern="50" dirty="0" err="1" smtClean="0">
                <a:latin typeface="Garamond" panose="02020404030301010803" pitchFamily="18" charset="0"/>
                <a:ea typeface="SimSun"/>
                <a:cs typeface="Mangal"/>
              </a:rPr>
              <a:t>Lgs</a:t>
            </a:r>
            <a:r>
              <a:rPr lang="it-IT" sz="1900" kern="50" dirty="0" smtClean="0">
                <a:latin typeface="Garamond" panose="02020404030301010803" pitchFamily="18" charset="0"/>
                <a:ea typeface="SimSun"/>
                <a:cs typeface="Mangal"/>
              </a:rPr>
              <a:t>. n. 58/1998 o Testo Unico Finanziario.</a:t>
            </a:r>
            <a:endParaRPr lang="it-IT" sz="1900" dirty="0" smtClean="0">
              <a:latin typeface="Garamond" panose="02020404030301010803" pitchFamily="18" charset="0"/>
            </a:endParaRPr>
          </a:p>
          <a:p>
            <a:pPr marL="0" indent="0">
              <a:buNone/>
            </a:pPr>
            <a:endParaRPr lang="it-IT" sz="2000" dirty="0" smtClean="0"/>
          </a:p>
          <a:p>
            <a:pPr marL="0" indent="0">
              <a:buNone/>
            </a:pPr>
            <a:endParaRPr lang="it-IT" sz="2000" dirty="0"/>
          </a:p>
        </p:txBody>
      </p:sp>
      <p:sp>
        <p:nvSpPr>
          <p:cNvPr id="4" name="Segnaposto piè di pagina 3"/>
          <p:cNvSpPr>
            <a:spLocks noGrp="1"/>
          </p:cNvSpPr>
          <p:nvPr>
            <p:ph type="ftr" sz="quarter" idx="11"/>
          </p:nvPr>
        </p:nvSpPr>
        <p:spPr/>
        <p:txBody>
          <a:bodyPr/>
          <a:lstStyle/>
          <a:p>
            <a:r>
              <a:rPr lang="it-IT" dirty="0" smtClean="0"/>
              <a:t>22</a:t>
            </a:r>
            <a:endParaRPr lang="it-IT"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573016"/>
            <a:ext cx="2232248" cy="135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503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92696"/>
            <a:ext cx="8229600" cy="1143000"/>
          </a:xfrm>
        </p:spPr>
        <p:txBody>
          <a:bodyPr>
            <a:normAutofit fontScale="90000"/>
          </a:bodyPr>
          <a:lstStyle/>
          <a:p>
            <a:pPr lvl="0">
              <a:spcBef>
                <a:spcPct val="20000"/>
              </a:spcBef>
            </a:pPr>
            <a:r>
              <a:rPr lang="it-IT" sz="2200" b="1" dirty="0" smtClean="0">
                <a:solidFill>
                  <a:srgbClr val="C00000"/>
                </a:solidFill>
                <a:ea typeface="+mn-ea"/>
                <a:cs typeface="+mn-cs"/>
              </a:rPr>
              <a:t/>
            </a:r>
            <a:br>
              <a:rPr lang="it-IT" sz="2200" b="1" dirty="0" smtClean="0">
                <a:solidFill>
                  <a:srgbClr val="C00000"/>
                </a:solidFill>
                <a:ea typeface="+mn-ea"/>
                <a:cs typeface="+mn-cs"/>
              </a:rPr>
            </a:br>
            <a:r>
              <a:rPr lang="it-IT" sz="2200" b="1" dirty="0">
                <a:solidFill>
                  <a:srgbClr val="C00000"/>
                </a:solidFill>
                <a:ea typeface="+mn-ea"/>
                <a:cs typeface="+mn-cs"/>
              </a:rPr>
              <a:t/>
            </a:r>
            <a:br>
              <a:rPr lang="it-IT" sz="2200" b="1" dirty="0">
                <a:solidFill>
                  <a:srgbClr val="C00000"/>
                </a:solidFill>
                <a:ea typeface="+mn-ea"/>
                <a:cs typeface="+mn-cs"/>
              </a:rPr>
            </a:br>
            <a:r>
              <a:rPr lang="it-IT" sz="2200" b="1" dirty="0" smtClean="0">
                <a:solidFill>
                  <a:srgbClr val="C00000"/>
                </a:solidFill>
                <a:ea typeface="+mn-ea"/>
                <a:cs typeface="+mn-cs"/>
              </a:rPr>
              <a:t/>
            </a:r>
            <a:br>
              <a:rPr lang="it-IT" sz="2200" b="1" dirty="0" smtClean="0">
                <a:solidFill>
                  <a:srgbClr val="C00000"/>
                </a:solidFill>
                <a:ea typeface="+mn-ea"/>
                <a:cs typeface="+mn-cs"/>
              </a:rPr>
            </a:br>
            <a:r>
              <a:rPr lang="it-IT" sz="2200" b="1" dirty="0">
                <a:solidFill>
                  <a:srgbClr val="C00000"/>
                </a:solidFill>
                <a:ea typeface="+mn-ea"/>
                <a:cs typeface="+mn-cs"/>
              </a:rPr>
              <a:t/>
            </a:r>
            <a:br>
              <a:rPr lang="it-IT" sz="2200" b="1" dirty="0">
                <a:solidFill>
                  <a:srgbClr val="C00000"/>
                </a:solidFill>
                <a:ea typeface="+mn-ea"/>
                <a:cs typeface="+mn-cs"/>
              </a:rPr>
            </a:br>
            <a:r>
              <a:rPr lang="it-IT" sz="2200" b="1" dirty="0" smtClean="0">
                <a:solidFill>
                  <a:srgbClr val="C00000"/>
                </a:solidFill>
                <a:ea typeface="+mn-ea"/>
                <a:cs typeface="+mn-cs"/>
              </a:rPr>
              <a:t/>
            </a:r>
            <a:br>
              <a:rPr lang="it-IT" sz="2200" b="1" dirty="0" smtClean="0">
                <a:solidFill>
                  <a:srgbClr val="C00000"/>
                </a:solidFill>
                <a:ea typeface="+mn-ea"/>
                <a:cs typeface="+mn-cs"/>
              </a:rPr>
            </a:br>
            <a:r>
              <a:rPr lang="it-IT" sz="2200" b="1" dirty="0">
                <a:solidFill>
                  <a:srgbClr val="C00000"/>
                </a:solidFill>
                <a:ea typeface="+mn-ea"/>
                <a:cs typeface="+mn-cs"/>
              </a:rPr>
              <a:t/>
            </a:r>
            <a:br>
              <a:rPr lang="it-IT" sz="2200" b="1" dirty="0">
                <a:solidFill>
                  <a:srgbClr val="C00000"/>
                </a:solidFill>
                <a:ea typeface="+mn-ea"/>
                <a:cs typeface="+mn-cs"/>
              </a:rPr>
            </a:br>
            <a:r>
              <a:rPr lang="it-IT" sz="2200" b="1" dirty="0" smtClean="0">
                <a:solidFill>
                  <a:srgbClr val="C00000"/>
                </a:solidFill>
                <a:ea typeface="+mn-ea"/>
                <a:cs typeface="+mn-cs"/>
              </a:rPr>
              <a:t/>
            </a:r>
            <a:br>
              <a:rPr lang="it-IT" sz="2200" b="1" dirty="0" smtClean="0">
                <a:solidFill>
                  <a:srgbClr val="C00000"/>
                </a:solidFill>
                <a:ea typeface="+mn-ea"/>
                <a:cs typeface="+mn-cs"/>
              </a:rPr>
            </a:br>
            <a:r>
              <a:rPr lang="it-IT" sz="2200" b="1" dirty="0">
                <a:solidFill>
                  <a:srgbClr val="C00000"/>
                </a:solidFill>
                <a:ea typeface="+mn-ea"/>
                <a:cs typeface="+mn-cs"/>
              </a:rPr>
              <a:t/>
            </a:r>
            <a:br>
              <a:rPr lang="it-IT" sz="2200" b="1" dirty="0">
                <a:solidFill>
                  <a:srgbClr val="C00000"/>
                </a:solidFill>
                <a:ea typeface="+mn-ea"/>
                <a:cs typeface="+mn-cs"/>
              </a:rPr>
            </a:br>
            <a:r>
              <a:rPr lang="it-IT" sz="2200" b="1" dirty="0">
                <a:solidFill>
                  <a:srgbClr val="C00000"/>
                </a:solidFill>
                <a:ea typeface="+mn-ea"/>
                <a:cs typeface="+mn-cs"/>
              </a:rPr>
              <a:t/>
            </a:r>
            <a:br>
              <a:rPr lang="it-IT" sz="2200" b="1" dirty="0">
                <a:solidFill>
                  <a:srgbClr val="C00000"/>
                </a:solidFill>
                <a:ea typeface="+mn-ea"/>
                <a:cs typeface="+mn-cs"/>
              </a:rPr>
            </a:br>
            <a:r>
              <a:rPr lang="it-IT" sz="2200" b="1" dirty="0" smtClean="0">
                <a:solidFill>
                  <a:srgbClr val="C00000"/>
                </a:solidFill>
                <a:ea typeface="+mn-ea"/>
                <a:cs typeface="+mn-cs"/>
              </a:rPr>
              <a:t/>
            </a:r>
            <a:br>
              <a:rPr lang="it-IT" sz="2200" b="1" dirty="0" smtClean="0">
                <a:solidFill>
                  <a:srgbClr val="C00000"/>
                </a:solidFill>
                <a:ea typeface="+mn-ea"/>
                <a:cs typeface="+mn-cs"/>
              </a:rPr>
            </a:br>
            <a:r>
              <a:rPr lang="it-IT" sz="1900" b="1" dirty="0">
                <a:solidFill>
                  <a:srgbClr val="0F6FC6"/>
                </a:solidFill>
                <a:ea typeface="+mn-ea"/>
                <a:cs typeface="+mn-cs"/>
              </a:rPr>
              <a:t/>
            </a:r>
            <a:br>
              <a:rPr lang="it-IT" sz="1900" b="1" dirty="0">
                <a:solidFill>
                  <a:srgbClr val="0F6FC6"/>
                </a:solidFill>
                <a:ea typeface="+mn-ea"/>
                <a:cs typeface="+mn-cs"/>
              </a:rPr>
            </a:br>
            <a:r>
              <a:rPr lang="it-IT" sz="1900" b="1" dirty="0">
                <a:solidFill>
                  <a:srgbClr val="0F6FC6"/>
                </a:solidFill>
                <a:ea typeface="+mn-ea"/>
                <a:cs typeface="+mn-cs"/>
              </a:rPr>
              <a:t/>
            </a:r>
            <a:br>
              <a:rPr lang="it-IT" sz="1900" b="1" dirty="0">
                <a:solidFill>
                  <a:srgbClr val="0F6FC6"/>
                </a:solidFill>
                <a:ea typeface="+mn-ea"/>
                <a:cs typeface="+mn-cs"/>
              </a:rPr>
            </a:br>
            <a:r>
              <a:rPr lang="it-IT" sz="2700" b="1" dirty="0" smtClean="0">
                <a:solidFill>
                  <a:srgbClr val="C00000"/>
                </a:solidFill>
                <a:effectLst>
                  <a:outerShdw blurRad="38100" dist="38100" dir="2700000" algn="tl">
                    <a:srgbClr val="000000">
                      <a:alpha val="43137"/>
                    </a:srgbClr>
                  </a:outerShdw>
                </a:effectLst>
                <a:ea typeface="+mn-ea"/>
                <a:cs typeface="+mn-cs"/>
              </a:rPr>
              <a:t>Come difendersi</a:t>
            </a:r>
            <a:r>
              <a:rPr lang="it-IT" sz="1900" b="1" dirty="0" smtClean="0">
                <a:solidFill>
                  <a:srgbClr val="C00000"/>
                </a:solidFill>
                <a:effectLst>
                  <a:outerShdw blurRad="38100" dist="38100" dir="2700000" algn="tl">
                    <a:srgbClr val="000000">
                      <a:alpha val="43137"/>
                    </a:srgbClr>
                  </a:outerShdw>
                </a:effectLst>
                <a:ea typeface="+mn-ea"/>
                <a:cs typeface="+mn-cs"/>
              </a:rPr>
              <a:t>:</a:t>
            </a:r>
            <a:endParaRPr lang="it-IT" dirty="0">
              <a:solidFill>
                <a:srgbClr val="C00000"/>
              </a:solidFill>
              <a:effectLst>
                <a:outerShdw blurRad="38100" dist="38100" dir="2700000" algn="tl">
                  <a:srgbClr val="000000">
                    <a:alpha val="43137"/>
                  </a:srgbClr>
                </a:outerShdw>
              </a:effectLst>
            </a:endParaRPr>
          </a:p>
        </p:txBody>
      </p:sp>
      <p:sp>
        <p:nvSpPr>
          <p:cNvPr id="6" name="Segnaposto contenuto 5"/>
          <p:cNvSpPr>
            <a:spLocks noGrp="1"/>
          </p:cNvSpPr>
          <p:nvPr>
            <p:ph idx="1"/>
          </p:nvPr>
        </p:nvSpPr>
        <p:spPr/>
        <p:txBody>
          <a:bodyPr>
            <a:normAutofit/>
          </a:bodyPr>
          <a:lstStyle/>
          <a:p>
            <a:endParaRPr lang="it-IT" sz="1800" dirty="0" smtClean="0">
              <a:latin typeface="Garamond" panose="02020404030301010803" pitchFamily="18" charset="0"/>
            </a:endParaRPr>
          </a:p>
          <a:p>
            <a:pPr marL="0" indent="0">
              <a:buNone/>
            </a:pPr>
            <a:endParaRPr lang="it-IT" sz="1800" dirty="0">
              <a:latin typeface="Garamond" panose="02020404030301010803" pitchFamily="18" charset="0"/>
            </a:endParaRPr>
          </a:p>
          <a:p>
            <a:r>
              <a:rPr lang="it-IT" sz="1800" dirty="0" smtClean="0">
                <a:latin typeface="Garamond" panose="02020404030301010803" pitchFamily="18" charset="0"/>
              </a:rPr>
              <a:t>Rivolgersi ad un’associazione a tutela dei consumatori per chiedere una perizia sul proprio conto corrente o sul contratto di mutuo </a:t>
            </a:r>
          </a:p>
          <a:p>
            <a:pPr marL="0" indent="0">
              <a:buNone/>
            </a:pPr>
            <a:endParaRPr lang="it-IT" sz="1800" dirty="0" smtClean="0">
              <a:latin typeface="Garamond" panose="02020404030301010803" pitchFamily="18" charset="0"/>
            </a:endParaRPr>
          </a:p>
          <a:p>
            <a:r>
              <a:rPr lang="it-IT" sz="1800" dirty="0" smtClean="0">
                <a:latin typeface="Garamond" panose="02020404030301010803" pitchFamily="18" charset="0"/>
              </a:rPr>
              <a:t>Inviare, tramite il legale incaricato, laddove venisse riscontrata l’</a:t>
            </a:r>
            <a:r>
              <a:rPr lang="it-IT" sz="1800" dirty="0" err="1" smtClean="0">
                <a:latin typeface="Garamond" panose="02020404030301010803" pitchFamily="18" charset="0"/>
              </a:rPr>
              <a:t>usurarietà</a:t>
            </a:r>
            <a:r>
              <a:rPr lang="it-IT" sz="1800" dirty="0" smtClean="0">
                <a:latin typeface="Garamond" panose="02020404030301010803" pitchFamily="18" charset="0"/>
              </a:rPr>
              <a:t> dei tassi, formale lettera di diffida e messa in mora</a:t>
            </a:r>
          </a:p>
          <a:p>
            <a:pPr marL="0" indent="0">
              <a:buNone/>
            </a:pPr>
            <a:endParaRPr lang="it-IT" sz="1800" dirty="0" smtClean="0">
              <a:latin typeface="Garamond" panose="02020404030301010803" pitchFamily="18" charset="0"/>
            </a:endParaRPr>
          </a:p>
          <a:p>
            <a:r>
              <a:rPr lang="it-IT" sz="1800" dirty="0" smtClean="0">
                <a:latin typeface="Garamond" panose="02020404030301010803" pitchFamily="18" charset="0"/>
              </a:rPr>
              <a:t>In caso di contratto di mutuo, chiedere l’intervento dell’ABF, l’Arbitro Bancario Finanziario</a:t>
            </a:r>
          </a:p>
          <a:p>
            <a:pPr marL="0" indent="0">
              <a:buNone/>
            </a:pPr>
            <a:endParaRPr lang="it-IT" sz="1800" b="1" dirty="0" smtClean="0">
              <a:solidFill>
                <a:schemeClr val="accent1"/>
              </a:solidFill>
              <a:latin typeface="+mj-lt"/>
            </a:endParaRPr>
          </a:p>
          <a:p>
            <a:pPr marL="0" indent="0">
              <a:buNone/>
            </a:pPr>
            <a:endParaRPr lang="it-IT" sz="1800" b="1" dirty="0" smtClean="0">
              <a:solidFill>
                <a:schemeClr val="accent1"/>
              </a:solidFill>
              <a:latin typeface="+mj-lt"/>
            </a:endParaRPr>
          </a:p>
          <a:p>
            <a:pPr marL="0" indent="0">
              <a:buNone/>
            </a:pPr>
            <a:endParaRPr lang="it-IT" sz="2000" b="1" dirty="0">
              <a:solidFill>
                <a:schemeClr val="accent1"/>
              </a:solidFill>
              <a:latin typeface="+mj-lt"/>
            </a:endParaRPr>
          </a:p>
        </p:txBody>
      </p:sp>
      <p:sp>
        <p:nvSpPr>
          <p:cNvPr id="4" name="Segnaposto piè di pagina 3"/>
          <p:cNvSpPr>
            <a:spLocks noGrp="1"/>
          </p:cNvSpPr>
          <p:nvPr>
            <p:ph type="ftr" sz="quarter" idx="11"/>
          </p:nvPr>
        </p:nvSpPr>
        <p:spPr/>
        <p:txBody>
          <a:bodyPr/>
          <a:lstStyle/>
          <a:p>
            <a:r>
              <a:rPr lang="it-IT" dirty="0" smtClean="0"/>
              <a:t>23</a:t>
            </a:r>
            <a:endParaRPr lang="it-IT"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124744"/>
            <a:ext cx="2952328" cy="124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526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solidFill>
                  <a:schemeClr val="accent1"/>
                </a:solidFill>
                <a:effectLst>
                  <a:outerShdw blurRad="38100" dist="38100" dir="2700000" algn="tl">
                    <a:srgbClr val="000000">
                      <a:alpha val="43137"/>
                    </a:srgbClr>
                  </a:outerShdw>
                </a:effectLst>
              </a:rPr>
              <a:t>Chi è l’ABF?                </a:t>
            </a:r>
            <a:endParaRPr lang="it-IT" sz="2400" b="1" dirty="0">
              <a:solidFill>
                <a:schemeClr val="accent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62500" lnSpcReduction="20000"/>
          </a:bodyPr>
          <a:lstStyle/>
          <a:p>
            <a:pPr algn="just"/>
            <a:r>
              <a:rPr lang="it-IT" dirty="0">
                <a:solidFill>
                  <a:srgbClr val="000000"/>
                </a:solidFill>
                <a:latin typeface="Garamond" panose="02020404030301010803" pitchFamily="18" charset="0"/>
              </a:rPr>
              <a:t>L'Arbitro Bancario Finanziario (ABF) è un </a:t>
            </a:r>
            <a:r>
              <a:rPr lang="it-IT" dirty="0" smtClean="0">
                <a:solidFill>
                  <a:srgbClr val="000000"/>
                </a:solidFill>
                <a:latin typeface="Garamond" panose="02020404030301010803" pitchFamily="18" charset="0"/>
              </a:rPr>
              <a:t>organismo </a:t>
            </a:r>
            <a:r>
              <a:rPr lang="it-IT" dirty="0">
                <a:solidFill>
                  <a:srgbClr val="000000"/>
                </a:solidFill>
                <a:latin typeface="Garamond" panose="02020404030301010803" pitchFamily="18" charset="0"/>
              </a:rPr>
              <a:t>di risoluzione delle controversie che possono sorgere tra i clienti e le banche e gli altri intermediari in materia di operazioni e servizi bancari e finanziari</a:t>
            </a:r>
            <a:r>
              <a:rPr lang="it-IT" dirty="0" smtClean="0">
                <a:solidFill>
                  <a:srgbClr val="000000"/>
                </a:solidFill>
                <a:latin typeface="Garamond" panose="02020404030301010803" pitchFamily="18" charset="0"/>
              </a:rPr>
              <a:t>.</a:t>
            </a:r>
          </a:p>
          <a:p>
            <a:pPr marL="0" indent="0" algn="just">
              <a:buNone/>
            </a:pPr>
            <a:endParaRPr lang="it-IT" dirty="0">
              <a:solidFill>
                <a:srgbClr val="000000"/>
              </a:solidFill>
              <a:latin typeface="Garamond" panose="02020404030301010803" pitchFamily="18" charset="0"/>
            </a:endParaRPr>
          </a:p>
          <a:p>
            <a:pPr algn="just"/>
            <a:r>
              <a:rPr lang="it-IT" dirty="0">
                <a:solidFill>
                  <a:srgbClr val="000000"/>
                </a:solidFill>
                <a:latin typeface="Garamond" panose="02020404030301010803" pitchFamily="18" charset="0"/>
              </a:rPr>
              <a:t>E' un sistema alternativo, più semplice, rapido ed economico rispetto al ricorso al </a:t>
            </a:r>
            <a:r>
              <a:rPr lang="it-IT" dirty="0" smtClean="0">
                <a:solidFill>
                  <a:srgbClr val="000000"/>
                </a:solidFill>
                <a:latin typeface="Garamond" panose="02020404030301010803" pitchFamily="18" charset="0"/>
              </a:rPr>
              <a:t>giudice.</a:t>
            </a:r>
          </a:p>
          <a:p>
            <a:pPr marL="0" indent="0" algn="just">
              <a:buNone/>
            </a:pPr>
            <a:endParaRPr lang="it-IT" dirty="0">
              <a:solidFill>
                <a:srgbClr val="000000"/>
              </a:solidFill>
              <a:latin typeface="Garamond" panose="02020404030301010803" pitchFamily="18" charset="0"/>
            </a:endParaRPr>
          </a:p>
          <a:p>
            <a:pPr algn="just"/>
            <a:r>
              <a:rPr lang="it-IT" dirty="0">
                <a:solidFill>
                  <a:srgbClr val="000000"/>
                </a:solidFill>
                <a:latin typeface="Garamond" panose="02020404030301010803" pitchFamily="18" charset="0"/>
              </a:rPr>
              <a:t>E' un sistema "stragiudiziale" perché la risoluzione delle controversie avviene al di fuori del processo ordinario</a:t>
            </a:r>
            <a:r>
              <a:rPr lang="it-IT" dirty="0" smtClean="0">
                <a:solidFill>
                  <a:srgbClr val="000000"/>
                </a:solidFill>
                <a:latin typeface="Garamond" panose="02020404030301010803" pitchFamily="18" charset="0"/>
              </a:rPr>
              <a:t>.</a:t>
            </a:r>
          </a:p>
          <a:p>
            <a:pPr marL="0" indent="0" algn="just">
              <a:buNone/>
            </a:pPr>
            <a:endParaRPr lang="it-IT" dirty="0">
              <a:solidFill>
                <a:srgbClr val="000000"/>
              </a:solidFill>
              <a:latin typeface="Garamond" panose="02020404030301010803" pitchFamily="18" charset="0"/>
            </a:endParaRPr>
          </a:p>
          <a:p>
            <a:pPr algn="just"/>
            <a:r>
              <a:rPr lang="it-IT" dirty="0">
                <a:solidFill>
                  <a:srgbClr val="000000"/>
                </a:solidFill>
                <a:latin typeface="Garamond" panose="02020404030301010803" pitchFamily="18" charset="0"/>
              </a:rPr>
              <a:t>L'ABF è un organismo indipendente e imparziale nei compiti e nelle decisioni, sostenuto nel suo funzionamento dalla Banca </a:t>
            </a:r>
            <a:r>
              <a:rPr lang="it-IT" dirty="0" smtClean="0">
                <a:solidFill>
                  <a:srgbClr val="000000"/>
                </a:solidFill>
                <a:latin typeface="Garamond" panose="02020404030301010803" pitchFamily="18" charset="0"/>
              </a:rPr>
              <a:t>d'Italia.</a:t>
            </a:r>
          </a:p>
          <a:p>
            <a:pPr marL="0" indent="0" algn="just">
              <a:buNone/>
            </a:pPr>
            <a:endParaRPr lang="it-IT" dirty="0">
              <a:solidFill>
                <a:srgbClr val="000000"/>
              </a:solidFill>
              <a:latin typeface="Garamond" panose="02020404030301010803" pitchFamily="18" charset="0"/>
            </a:endParaRPr>
          </a:p>
          <a:p>
            <a:pPr algn="just"/>
            <a:r>
              <a:rPr lang="it-IT" dirty="0" smtClean="0">
                <a:solidFill>
                  <a:srgbClr val="000000"/>
                </a:solidFill>
                <a:latin typeface="Garamond" panose="02020404030301010803" pitchFamily="18" charset="0"/>
              </a:rPr>
              <a:t>Le </a:t>
            </a:r>
            <a:r>
              <a:rPr lang="it-IT" dirty="0">
                <a:solidFill>
                  <a:srgbClr val="000000"/>
                </a:solidFill>
                <a:latin typeface="Garamond" panose="02020404030301010803" pitchFamily="18" charset="0"/>
              </a:rPr>
              <a:t>decisioni non sono vincolanti come quelle del giudice ma se l'intermediario non le rispetta il suo inadempimento è reso </a:t>
            </a:r>
            <a:r>
              <a:rPr lang="it-IT" dirty="0" smtClean="0">
                <a:solidFill>
                  <a:srgbClr val="000000"/>
                </a:solidFill>
                <a:latin typeface="Garamond" panose="02020404030301010803" pitchFamily="18" charset="0"/>
              </a:rPr>
              <a:t>pubblico.</a:t>
            </a:r>
          </a:p>
          <a:p>
            <a:pPr marL="0" indent="0" algn="just">
              <a:buNone/>
            </a:pPr>
            <a:endParaRPr lang="it-IT" dirty="0">
              <a:solidFill>
                <a:srgbClr val="000000"/>
              </a:solidFill>
              <a:latin typeface="Garamond" panose="02020404030301010803" pitchFamily="18" charset="0"/>
            </a:endParaRPr>
          </a:p>
          <a:p>
            <a:pPr algn="just"/>
            <a:r>
              <a:rPr lang="it-IT" dirty="0" smtClean="0">
                <a:solidFill>
                  <a:srgbClr val="000000"/>
                </a:solidFill>
                <a:latin typeface="Garamond" panose="02020404030301010803" pitchFamily="18" charset="0"/>
              </a:rPr>
              <a:t>Il </a:t>
            </a:r>
            <a:r>
              <a:rPr lang="it-IT" dirty="0">
                <a:solidFill>
                  <a:srgbClr val="000000"/>
                </a:solidFill>
                <a:latin typeface="Garamond" panose="02020404030301010803" pitchFamily="18" charset="0"/>
              </a:rPr>
              <a:t>cliente può ricorrere all'ABF solo dopo aver cercato di risolvere la controversia inviando un reclamo scritto all'intermediario. Se la decisione dell'ABF è ritenuta non soddisfacente, il cliente, l'intermediario o entrambi possono rivolgersi al giudice.</a:t>
            </a:r>
          </a:p>
          <a:p>
            <a:endParaRPr lang="it-IT" dirty="0"/>
          </a:p>
        </p:txBody>
      </p:sp>
      <p:sp>
        <p:nvSpPr>
          <p:cNvPr id="4" name="Segnaposto piè di pagina 3"/>
          <p:cNvSpPr>
            <a:spLocks noGrp="1"/>
          </p:cNvSpPr>
          <p:nvPr>
            <p:ph type="ftr" sz="quarter" idx="11"/>
          </p:nvPr>
        </p:nvSpPr>
        <p:spPr/>
        <p:txBody>
          <a:bodyPr/>
          <a:lstStyle/>
          <a:p>
            <a:r>
              <a:rPr lang="it-IT" dirty="0" smtClean="0"/>
              <a:t>24</a:t>
            </a:r>
          </a:p>
          <a:p>
            <a:endParaRPr lang="it-IT"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836712"/>
            <a:ext cx="2304256" cy="1093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944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solidFill>
                  <a:schemeClr val="accent1"/>
                </a:solidFill>
                <a:effectLst>
                  <a:outerShdw blurRad="38100" dist="38100" dir="2700000" algn="tl">
                    <a:srgbClr val="000000">
                      <a:alpha val="43137"/>
                    </a:srgbClr>
                  </a:outerShdw>
                </a:effectLst>
              </a:rPr>
              <a:t>4</a:t>
            </a:r>
            <a:r>
              <a:rPr lang="it-IT" sz="2400" b="1" dirty="0" smtClean="0">
                <a:solidFill>
                  <a:schemeClr val="accent1"/>
                </a:solidFill>
                <a:effectLst>
                  <a:outerShdw blurRad="38100" dist="38100" dir="2700000" algn="tl">
                    <a:srgbClr val="000000">
                      <a:alpha val="43137"/>
                    </a:srgbClr>
                  </a:outerShdw>
                </a:effectLst>
              </a:rPr>
              <a:t>) Controversie con i gestori di energia (luce e gas)</a:t>
            </a:r>
            <a:endParaRPr lang="it-IT" sz="2400" b="1" dirty="0">
              <a:solidFill>
                <a:schemeClr val="accent1"/>
              </a:solidFill>
              <a:effectLst>
                <a:outerShdw blurRad="38100" dist="38100" dir="2700000" algn="tl">
                  <a:srgbClr val="000000">
                    <a:alpha val="43137"/>
                  </a:srgbClr>
                </a:outerShdw>
              </a:effectLst>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280379251"/>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p:cNvSpPr>
            <a:spLocks noGrp="1"/>
          </p:cNvSpPr>
          <p:nvPr>
            <p:ph type="ftr" sz="quarter" idx="11"/>
          </p:nvPr>
        </p:nvSpPr>
        <p:spPr>
          <a:xfrm>
            <a:off x="2699792" y="6381328"/>
            <a:ext cx="3352800" cy="365125"/>
          </a:xfrm>
        </p:spPr>
        <p:txBody>
          <a:bodyPr/>
          <a:lstStyle/>
          <a:p>
            <a:r>
              <a:rPr lang="it-IT" dirty="0" smtClean="0"/>
              <a:t>25</a:t>
            </a:r>
            <a:endParaRPr lang="it-IT" dirty="0"/>
          </a:p>
        </p:txBody>
      </p:sp>
    </p:spTree>
    <p:extLst>
      <p:ext uri="{BB962C8B-B14F-4D97-AF65-F5344CB8AC3E}">
        <p14:creationId xmlns:p14="http://schemas.microsoft.com/office/powerpoint/2010/main" val="2417328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marL="274320" lvl="0" indent="-274320">
              <a:spcBef>
                <a:spcPct val="20000"/>
              </a:spcBef>
            </a:pPr>
            <a:r>
              <a:rPr lang="it-IT" sz="1800" dirty="0" smtClean="0">
                <a:solidFill>
                  <a:prstClr val="black"/>
                </a:solidFill>
                <a:latin typeface="Garamond" panose="02020404030301010803" pitchFamily="18" charset="0"/>
                <a:ea typeface="+mn-ea"/>
                <a:cs typeface="+mn-cs"/>
              </a:rPr>
              <a:t/>
            </a:r>
            <a:br>
              <a:rPr lang="it-IT" sz="1800" dirty="0" smtClean="0">
                <a:solidFill>
                  <a:prstClr val="black"/>
                </a:solidFill>
                <a:latin typeface="Garamond" panose="02020404030301010803" pitchFamily="18" charset="0"/>
                <a:ea typeface="+mn-ea"/>
                <a:cs typeface="+mn-cs"/>
              </a:rPr>
            </a:br>
            <a:r>
              <a:rPr lang="it-IT" sz="1800" dirty="0">
                <a:solidFill>
                  <a:prstClr val="black"/>
                </a:solidFill>
                <a:latin typeface="Garamond" panose="02020404030301010803" pitchFamily="18" charset="0"/>
                <a:ea typeface="+mn-ea"/>
                <a:cs typeface="+mn-cs"/>
              </a:rPr>
              <a:t/>
            </a:r>
            <a:br>
              <a:rPr lang="it-IT" sz="1800" dirty="0">
                <a:solidFill>
                  <a:prstClr val="black"/>
                </a:solidFill>
                <a:latin typeface="Garamond" panose="02020404030301010803" pitchFamily="18" charset="0"/>
                <a:ea typeface="+mn-ea"/>
                <a:cs typeface="+mn-cs"/>
              </a:rPr>
            </a:br>
            <a:r>
              <a:rPr lang="it-IT" sz="1800" dirty="0" smtClean="0">
                <a:solidFill>
                  <a:prstClr val="black"/>
                </a:solidFill>
                <a:latin typeface="Garamond" panose="02020404030301010803" pitchFamily="18" charset="0"/>
                <a:ea typeface="+mn-ea"/>
                <a:cs typeface="+mn-cs"/>
              </a:rPr>
              <a:t/>
            </a:r>
            <a:br>
              <a:rPr lang="it-IT" sz="1800" dirty="0" smtClean="0">
                <a:solidFill>
                  <a:prstClr val="black"/>
                </a:solidFill>
                <a:latin typeface="Garamond" panose="02020404030301010803" pitchFamily="18" charset="0"/>
                <a:ea typeface="+mn-ea"/>
                <a:cs typeface="+mn-cs"/>
              </a:rPr>
            </a:br>
            <a:r>
              <a:rPr lang="it-IT" sz="1800" dirty="0">
                <a:solidFill>
                  <a:prstClr val="black"/>
                </a:solidFill>
                <a:latin typeface="Garamond" panose="02020404030301010803" pitchFamily="18" charset="0"/>
                <a:ea typeface="+mn-ea"/>
                <a:cs typeface="+mn-cs"/>
              </a:rPr>
              <a:t/>
            </a:r>
            <a:br>
              <a:rPr lang="it-IT" sz="1800" dirty="0">
                <a:solidFill>
                  <a:prstClr val="black"/>
                </a:solidFill>
                <a:latin typeface="Garamond" panose="02020404030301010803" pitchFamily="18" charset="0"/>
                <a:ea typeface="+mn-ea"/>
                <a:cs typeface="+mn-cs"/>
              </a:rPr>
            </a:br>
            <a:r>
              <a:rPr lang="it-IT" sz="1800" dirty="0" smtClean="0">
                <a:solidFill>
                  <a:prstClr val="black"/>
                </a:solidFill>
                <a:latin typeface="Garamond" panose="02020404030301010803" pitchFamily="18" charset="0"/>
                <a:ea typeface="+mn-ea"/>
                <a:cs typeface="+mn-cs"/>
              </a:rPr>
              <a:t/>
            </a:r>
            <a:br>
              <a:rPr lang="it-IT" sz="1800" dirty="0" smtClean="0">
                <a:solidFill>
                  <a:prstClr val="black"/>
                </a:solidFill>
                <a:latin typeface="Garamond" panose="02020404030301010803" pitchFamily="18" charset="0"/>
                <a:ea typeface="+mn-ea"/>
                <a:cs typeface="+mn-cs"/>
              </a:rPr>
            </a:br>
            <a:r>
              <a:rPr lang="it-IT" sz="1800" dirty="0">
                <a:solidFill>
                  <a:prstClr val="black"/>
                </a:solidFill>
                <a:latin typeface="Garamond" panose="02020404030301010803" pitchFamily="18" charset="0"/>
                <a:ea typeface="+mn-ea"/>
                <a:cs typeface="+mn-cs"/>
              </a:rPr>
              <a:t/>
            </a:r>
            <a:br>
              <a:rPr lang="it-IT" sz="1800" dirty="0">
                <a:solidFill>
                  <a:prstClr val="black"/>
                </a:solidFill>
                <a:latin typeface="Garamond" panose="02020404030301010803" pitchFamily="18" charset="0"/>
                <a:ea typeface="+mn-ea"/>
                <a:cs typeface="+mn-cs"/>
              </a:rPr>
            </a:br>
            <a:r>
              <a:rPr lang="it-IT" sz="1800" dirty="0" smtClean="0">
                <a:solidFill>
                  <a:prstClr val="black"/>
                </a:solidFill>
                <a:latin typeface="Garamond" panose="02020404030301010803" pitchFamily="18" charset="0"/>
                <a:ea typeface="+mn-ea"/>
                <a:cs typeface="+mn-cs"/>
              </a:rPr>
              <a:t/>
            </a:r>
            <a:br>
              <a:rPr lang="it-IT" sz="1800" dirty="0" smtClean="0">
                <a:solidFill>
                  <a:prstClr val="black"/>
                </a:solidFill>
                <a:latin typeface="Garamond" panose="02020404030301010803" pitchFamily="18" charset="0"/>
                <a:ea typeface="+mn-ea"/>
                <a:cs typeface="+mn-cs"/>
              </a:rPr>
            </a:br>
            <a:r>
              <a:rPr lang="it-IT" sz="1800" dirty="0">
                <a:solidFill>
                  <a:prstClr val="black"/>
                </a:solidFill>
                <a:latin typeface="Garamond" panose="02020404030301010803" pitchFamily="18" charset="0"/>
                <a:ea typeface="+mn-ea"/>
                <a:cs typeface="+mn-cs"/>
              </a:rPr>
              <a:t/>
            </a:r>
            <a:br>
              <a:rPr lang="it-IT" sz="1800" dirty="0">
                <a:solidFill>
                  <a:prstClr val="black"/>
                </a:solidFill>
                <a:latin typeface="Garamond" panose="02020404030301010803" pitchFamily="18" charset="0"/>
                <a:ea typeface="+mn-ea"/>
                <a:cs typeface="+mn-cs"/>
              </a:rPr>
            </a:br>
            <a:r>
              <a:rPr lang="it-IT" sz="1800" dirty="0" smtClean="0">
                <a:solidFill>
                  <a:prstClr val="black"/>
                </a:solidFill>
                <a:latin typeface="Garamond" panose="02020404030301010803" pitchFamily="18" charset="0"/>
                <a:ea typeface="+mn-ea"/>
                <a:cs typeface="+mn-cs"/>
              </a:rPr>
              <a:t/>
            </a:r>
            <a:br>
              <a:rPr lang="it-IT" sz="1800" dirty="0" smtClean="0">
                <a:solidFill>
                  <a:prstClr val="black"/>
                </a:solidFill>
                <a:latin typeface="Garamond" panose="02020404030301010803" pitchFamily="18" charset="0"/>
                <a:ea typeface="+mn-ea"/>
                <a:cs typeface="+mn-cs"/>
              </a:rPr>
            </a:br>
            <a:r>
              <a:rPr lang="it-IT" sz="1800" dirty="0">
                <a:solidFill>
                  <a:prstClr val="black"/>
                </a:solidFill>
                <a:latin typeface="Garamond" panose="02020404030301010803" pitchFamily="18" charset="0"/>
                <a:ea typeface="+mn-ea"/>
                <a:cs typeface="+mn-cs"/>
              </a:rPr>
              <a:t/>
            </a:r>
            <a:br>
              <a:rPr lang="it-IT" sz="1800" dirty="0">
                <a:solidFill>
                  <a:prstClr val="black"/>
                </a:solidFill>
                <a:latin typeface="Garamond" panose="02020404030301010803" pitchFamily="18" charset="0"/>
                <a:ea typeface="+mn-ea"/>
                <a:cs typeface="+mn-cs"/>
              </a:rPr>
            </a:br>
            <a:endParaRPr lang="it-IT" dirty="0"/>
          </a:p>
        </p:txBody>
      </p:sp>
      <p:sp>
        <p:nvSpPr>
          <p:cNvPr id="3" name="Segnaposto contenuto 2"/>
          <p:cNvSpPr>
            <a:spLocks noGrp="1"/>
          </p:cNvSpPr>
          <p:nvPr>
            <p:ph idx="1"/>
          </p:nvPr>
        </p:nvSpPr>
        <p:spPr/>
        <p:txBody>
          <a:bodyPr>
            <a:normAutofit/>
          </a:bodyPr>
          <a:lstStyle/>
          <a:p>
            <a:endParaRPr lang="it-IT" sz="1800" dirty="0" smtClean="0">
              <a:latin typeface="Garamond" panose="02020404030301010803" pitchFamily="18" charset="0"/>
            </a:endParaRPr>
          </a:p>
          <a:p>
            <a:r>
              <a:rPr lang="it-IT" sz="1800" dirty="0" smtClean="0">
                <a:latin typeface="Garamond" panose="02020404030301010803" pitchFamily="18" charset="0"/>
              </a:rPr>
              <a:t>Per qualsiasi reclamo nei confronti dei gestori di Luce e Gas</a:t>
            </a:r>
          </a:p>
          <a:p>
            <a:pPr marL="0" indent="0">
              <a:buNone/>
            </a:pPr>
            <a:endParaRPr lang="it-IT" sz="1800" dirty="0">
              <a:latin typeface="Garamond" panose="02020404030301010803" pitchFamily="18" charset="0"/>
            </a:endParaRPr>
          </a:p>
          <a:p>
            <a:pPr marL="0" indent="0">
              <a:buNone/>
            </a:pPr>
            <a:r>
              <a:rPr lang="it-IT" sz="1800" b="1" dirty="0" smtClean="0">
                <a:solidFill>
                  <a:srgbClr val="C00000"/>
                </a:solidFill>
                <a:effectLst>
                  <a:outerShdw blurRad="38100" dist="38100" dir="2700000" algn="tl">
                    <a:srgbClr val="000000">
                      <a:alpha val="43137"/>
                    </a:srgbClr>
                  </a:outerShdw>
                </a:effectLst>
                <a:latin typeface="Garamond" panose="02020404030301010803" pitchFamily="18" charset="0"/>
              </a:rPr>
              <a:t>Si consiglia di:</a:t>
            </a:r>
          </a:p>
          <a:p>
            <a:pPr marL="0" indent="0">
              <a:buNone/>
            </a:pPr>
            <a:endParaRPr lang="it-IT" sz="1800" b="1" dirty="0" smtClean="0">
              <a:solidFill>
                <a:srgbClr val="C00000"/>
              </a:solidFill>
              <a:latin typeface="Garamond" panose="02020404030301010803" pitchFamily="18" charset="0"/>
            </a:endParaRPr>
          </a:p>
          <a:p>
            <a:pPr>
              <a:buFontTx/>
              <a:buChar char="-"/>
            </a:pPr>
            <a:r>
              <a:rPr lang="it-IT" sz="1800" dirty="0" smtClean="0">
                <a:latin typeface="Garamond" panose="02020404030301010803" pitchFamily="18" charset="0"/>
              </a:rPr>
              <a:t>Inviare formale lettera di diffida e messa in mora tramite </a:t>
            </a:r>
          </a:p>
          <a:p>
            <a:pPr marL="0" indent="0">
              <a:buNone/>
            </a:pPr>
            <a:r>
              <a:rPr lang="it-IT" sz="1800" dirty="0">
                <a:latin typeface="Garamond" panose="02020404030301010803" pitchFamily="18" charset="0"/>
              </a:rPr>
              <a:t> </a:t>
            </a:r>
            <a:r>
              <a:rPr lang="it-IT" sz="1800" dirty="0" smtClean="0">
                <a:latin typeface="Garamond" panose="02020404030301010803" pitchFamily="18" charset="0"/>
              </a:rPr>
              <a:t>    raccomandata A/R.</a:t>
            </a:r>
            <a:endParaRPr lang="it-IT" sz="1800" dirty="0">
              <a:latin typeface="Garamond" panose="02020404030301010803" pitchFamily="18" charset="0"/>
            </a:endParaRPr>
          </a:p>
          <a:p>
            <a:pPr marL="0" indent="0">
              <a:buNone/>
            </a:pPr>
            <a:endParaRPr lang="it-IT" sz="1800" dirty="0" smtClean="0">
              <a:latin typeface="Garamond" panose="02020404030301010803" pitchFamily="18" charset="0"/>
            </a:endParaRPr>
          </a:p>
          <a:p>
            <a:pPr>
              <a:buFontTx/>
              <a:buChar char="-"/>
            </a:pPr>
            <a:r>
              <a:rPr lang="it-IT" sz="1800" dirty="0" smtClean="0">
                <a:latin typeface="Garamond" panose="02020404030301010803" pitchFamily="18" charset="0"/>
              </a:rPr>
              <a:t>In caso di mancata risposta o risposta insufficiente delle società coinvolte…</a:t>
            </a:r>
          </a:p>
          <a:p>
            <a:pPr marL="0" indent="0">
              <a:buNone/>
            </a:pPr>
            <a:endParaRPr lang="it-IT" sz="1800" dirty="0" smtClean="0">
              <a:latin typeface="Garamond" panose="02020404030301010803" pitchFamily="18" charset="0"/>
            </a:endParaRPr>
          </a:p>
          <a:p>
            <a:pPr>
              <a:buFontTx/>
              <a:buChar char="-"/>
            </a:pPr>
            <a:r>
              <a:rPr lang="it-IT" sz="1800" dirty="0" smtClean="0">
                <a:latin typeface="Garamond" panose="02020404030301010803" pitchFamily="18" charset="0"/>
              </a:rPr>
              <a:t>Chiedere, tramite le associazioni consumatori, la Conciliazione con l’Autorità per l’energia e per il gas (</a:t>
            </a:r>
            <a:r>
              <a:rPr lang="it-IT" sz="1800" b="1" dirty="0" smtClean="0">
                <a:latin typeface="Garamond" panose="02020404030301010803" pitchFamily="18" charset="0"/>
              </a:rPr>
              <a:t>AEEG</a:t>
            </a:r>
            <a:r>
              <a:rPr lang="it-IT" sz="1800" dirty="0" smtClean="0">
                <a:latin typeface="Garamond" panose="02020404030301010803" pitchFamily="18" charset="0"/>
              </a:rPr>
              <a:t>), trascorsi</a:t>
            </a:r>
            <a:r>
              <a:rPr lang="it-IT" sz="1800" b="1" dirty="0" smtClean="0">
                <a:latin typeface="Garamond" panose="02020404030301010803" pitchFamily="18" charset="0"/>
              </a:rPr>
              <a:t> 50 </a:t>
            </a:r>
            <a:r>
              <a:rPr lang="it-IT" sz="1800" dirty="0" smtClean="0">
                <a:latin typeface="Garamond" panose="02020404030301010803" pitchFamily="18" charset="0"/>
              </a:rPr>
              <a:t>giorni dall’invio della lettera, ai fini della procedibilità, o la Conciliazione Paritetica presso lo stesso gestore.</a:t>
            </a:r>
            <a:endParaRPr lang="it-IT" sz="1800" dirty="0">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smtClean="0"/>
              <a:t>26</a:t>
            </a:r>
            <a:endParaRPr lang="it-IT"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482" y="2276872"/>
            <a:ext cx="17192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923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solidFill>
                  <a:schemeClr val="accent1"/>
                </a:solidFill>
                <a:effectLst>
                  <a:outerShdw blurRad="38100" dist="38100" dir="2700000" algn="tl">
                    <a:srgbClr val="000000">
                      <a:alpha val="43137"/>
                    </a:srgbClr>
                  </a:outerShdw>
                </a:effectLst>
              </a:rPr>
              <a:t>5</a:t>
            </a:r>
            <a:r>
              <a:rPr lang="it-IT" sz="2800" b="1" dirty="0" smtClean="0">
                <a:solidFill>
                  <a:schemeClr val="accent1"/>
                </a:solidFill>
                <a:effectLst>
                  <a:outerShdw blurRad="38100" dist="38100" dir="2700000" algn="tl">
                    <a:srgbClr val="000000">
                      <a:alpha val="43137"/>
                    </a:srgbClr>
                  </a:outerShdw>
                </a:effectLst>
              </a:rPr>
              <a:t>) Controversie di telefonia (fissa e mobile)  </a:t>
            </a:r>
            <a:endParaRPr lang="it-IT" sz="2800" b="1" dirty="0">
              <a:solidFill>
                <a:schemeClr val="accent1"/>
              </a:solidFill>
              <a:effectLst>
                <a:outerShdw blurRad="38100" dist="38100" dir="2700000" algn="tl">
                  <a:srgbClr val="000000">
                    <a:alpha val="43137"/>
                  </a:srgbClr>
                </a:outerShdw>
              </a:effectLst>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4257980858"/>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p:cNvSpPr>
            <a:spLocks noGrp="1"/>
          </p:cNvSpPr>
          <p:nvPr>
            <p:ph type="ftr" sz="quarter" idx="11"/>
          </p:nvPr>
        </p:nvSpPr>
        <p:spPr/>
        <p:txBody>
          <a:bodyPr/>
          <a:lstStyle/>
          <a:p>
            <a:r>
              <a:rPr lang="it-IT" dirty="0" smtClean="0"/>
              <a:t>27</a:t>
            </a:r>
            <a:endParaRPr lang="it-IT" dirty="0"/>
          </a:p>
        </p:txBody>
      </p:sp>
    </p:spTree>
    <p:extLst>
      <p:ext uri="{BB962C8B-B14F-4D97-AF65-F5344CB8AC3E}">
        <p14:creationId xmlns:p14="http://schemas.microsoft.com/office/powerpoint/2010/main" val="1869928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marL="274320" lvl="0" indent="-274320">
              <a:spcBef>
                <a:spcPct val="20000"/>
              </a:spcBef>
            </a:pPr>
            <a:r>
              <a:rPr lang="it-IT" sz="2400" b="1" dirty="0" smtClean="0">
                <a:solidFill>
                  <a:srgbClr val="C00000"/>
                </a:solidFill>
                <a:effectLst>
                  <a:outerShdw blurRad="38100" dist="38100" dir="2700000" algn="tl">
                    <a:srgbClr val="000000">
                      <a:alpha val="43137"/>
                    </a:srgbClr>
                  </a:outerShdw>
                </a:effectLst>
                <a:ea typeface="+mn-ea"/>
                <a:cs typeface="+mn-cs"/>
              </a:rPr>
              <a:t>Hai subito un disservizio da parte di un gestore di telefonia?</a:t>
            </a:r>
            <a:endParaRPr lang="it-IT" sz="2400" b="1" dirty="0">
              <a:solidFill>
                <a:srgbClr val="C0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519749" y="1916832"/>
            <a:ext cx="8229600" cy="4389120"/>
          </a:xfrm>
        </p:spPr>
        <p:txBody>
          <a:bodyPr>
            <a:normAutofit/>
          </a:bodyPr>
          <a:lstStyle/>
          <a:p>
            <a:pPr marL="0" indent="0">
              <a:buNone/>
            </a:pPr>
            <a:endParaRPr lang="it-IT" sz="2400" b="1" dirty="0" smtClean="0">
              <a:solidFill>
                <a:schemeClr val="accent1"/>
              </a:solidFill>
              <a:latin typeface="Garamond" panose="02020404030301010803" pitchFamily="18" charset="0"/>
            </a:endParaRPr>
          </a:p>
          <a:p>
            <a:pPr marL="0" indent="0">
              <a:buNone/>
            </a:pPr>
            <a:r>
              <a:rPr lang="it-IT" sz="2400" b="1" dirty="0" smtClean="0">
                <a:solidFill>
                  <a:schemeClr val="accent1"/>
                </a:solidFill>
                <a:effectLst>
                  <a:outerShdw blurRad="38100" dist="38100" dir="2700000" algn="tl">
                    <a:srgbClr val="000000">
                      <a:alpha val="43137"/>
                    </a:srgbClr>
                  </a:outerShdw>
                </a:effectLst>
                <a:latin typeface="Garamond" panose="02020404030301010803" pitchFamily="18" charset="0"/>
              </a:rPr>
              <a:t>Cosa fare:</a:t>
            </a:r>
          </a:p>
          <a:p>
            <a:pPr marL="0" indent="0">
              <a:buNone/>
            </a:pPr>
            <a:endParaRPr lang="it-IT" sz="2400" b="1" dirty="0" smtClean="0">
              <a:solidFill>
                <a:schemeClr val="accent1"/>
              </a:solidFill>
              <a:latin typeface="Garamond" panose="02020404030301010803" pitchFamily="18" charset="0"/>
            </a:endParaRPr>
          </a:p>
          <a:p>
            <a:pPr lvl="0" algn="just">
              <a:buClr>
                <a:srgbClr val="0BD0D9"/>
              </a:buClr>
              <a:buFontTx/>
              <a:buChar char="-"/>
            </a:pPr>
            <a:r>
              <a:rPr lang="it-IT" sz="1800" dirty="0" smtClean="0">
                <a:solidFill>
                  <a:prstClr val="black"/>
                </a:solidFill>
                <a:latin typeface="Garamond" panose="02020404030301010803" pitchFamily="18" charset="0"/>
              </a:rPr>
              <a:t>Inviare </a:t>
            </a:r>
            <a:r>
              <a:rPr lang="it-IT" sz="1800" dirty="0">
                <a:solidFill>
                  <a:prstClr val="black"/>
                </a:solidFill>
                <a:latin typeface="Garamond" panose="02020404030301010803" pitchFamily="18" charset="0"/>
              </a:rPr>
              <a:t>formale lettera di diffida e messa in </a:t>
            </a:r>
            <a:r>
              <a:rPr lang="it-IT" sz="1800" dirty="0" smtClean="0">
                <a:solidFill>
                  <a:prstClr val="black"/>
                </a:solidFill>
                <a:latin typeface="Garamond" panose="02020404030301010803" pitchFamily="18" charset="0"/>
              </a:rPr>
              <a:t>mora,</a:t>
            </a:r>
          </a:p>
          <a:p>
            <a:pPr marL="0" lvl="0" indent="0" algn="just">
              <a:buClr>
                <a:srgbClr val="0BD0D9"/>
              </a:buClr>
              <a:buNone/>
            </a:pPr>
            <a:r>
              <a:rPr lang="it-IT" sz="1800" dirty="0">
                <a:solidFill>
                  <a:prstClr val="black"/>
                </a:solidFill>
                <a:latin typeface="Garamond" panose="02020404030301010803" pitchFamily="18" charset="0"/>
              </a:rPr>
              <a:t> </a:t>
            </a:r>
            <a:r>
              <a:rPr lang="it-IT" sz="1800" dirty="0" smtClean="0">
                <a:solidFill>
                  <a:prstClr val="black"/>
                </a:solidFill>
                <a:latin typeface="Garamond" panose="02020404030301010803" pitchFamily="18" charset="0"/>
              </a:rPr>
              <a:t>    denunciando analiticamente le problematiche riscontrate, tramite raccomandata A/R.</a:t>
            </a:r>
          </a:p>
          <a:p>
            <a:pPr marL="0" lvl="0" indent="0" algn="just">
              <a:buClr>
                <a:srgbClr val="0BD0D9"/>
              </a:buClr>
              <a:buNone/>
            </a:pPr>
            <a:endParaRPr lang="it-IT" sz="1800" dirty="0">
              <a:solidFill>
                <a:prstClr val="black"/>
              </a:solidFill>
              <a:latin typeface="Garamond" panose="02020404030301010803" pitchFamily="18" charset="0"/>
            </a:endParaRPr>
          </a:p>
          <a:p>
            <a:pPr lvl="0" algn="just">
              <a:buClr>
                <a:srgbClr val="0BD0D9"/>
              </a:buClr>
              <a:buFontTx/>
              <a:buChar char="-"/>
            </a:pPr>
            <a:r>
              <a:rPr lang="it-IT" sz="1800" dirty="0">
                <a:solidFill>
                  <a:prstClr val="black"/>
                </a:solidFill>
                <a:latin typeface="Garamond" panose="02020404030301010803" pitchFamily="18" charset="0"/>
              </a:rPr>
              <a:t>In caso di mancata risposta o risposta insufficiente delle società coinvolte</a:t>
            </a:r>
            <a:r>
              <a:rPr lang="it-IT" sz="1800" dirty="0" smtClean="0">
                <a:solidFill>
                  <a:prstClr val="black"/>
                </a:solidFill>
                <a:latin typeface="Garamond" panose="02020404030301010803" pitchFamily="18" charset="0"/>
              </a:rPr>
              <a:t>…</a:t>
            </a:r>
          </a:p>
          <a:p>
            <a:pPr marL="0" lvl="0" indent="0" algn="just">
              <a:buClr>
                <a:srgbClr val="0BD0D9"/>
              </a:buClr>
              <a:buNone/>
            </a:pPr>
            <a:endParaRPr lang="it-IT" sz="1800" dirty="0">
              <a:solidFill>
                <a:prstClr val="black"/>
              </a:solidFill>
              <a:latin typeface="Garamond" panose="02020404030301010803" pitchFamily="18" charset="0"/>
            </a:endParaRPr>
          </a:p>
          <a:p>
            <a:pPr lvl="0" algn="just">
              <a:buClr>
                <a:srgbClr val="0BD0D9"/>
              </a:buClr>
              <a:buFontTx/>
              <a:buChar char="-"/>
            </a:pPr>
            <a:r>
              <a:rPr lang="it-IT" sz="1800" dirty="0">
                <a:solidFill>
                  <a:prstClr val="black"/>
                </a:solidFill>
                <a:latin typeface="Garamond" panose="02020404030301010803" pitchFamily="18" charset="0"/>
              </a:rPr>
              <a:t>Chiedere, tramite le associazioni consumatori</a:t>
            </a:r>
            <a:r>
              <a:rPr lang="it-IT" sz="1800" dirty="0" smtClean="0">
                <a:solidFill>
                  <a:prstClr val="black"/>
                </a:solidFill>
                <a:latin typeface="Garamond" panose="02020404030301010803" pitchFamily="18" charset="0"/>
              </a:rPr>
              <a:t>, decorsi </a:t>
            </a:r>
            <a:r>
              <a:rPr lang="it-IT" sz="1800" b="1" dirty="0" smtClean="0">
                <a:solidFill>
                  <a:prstClr val="black"/>
                </a:solidFill>
                <a:latin typeface="Garamond" panose="02020404030301010803" pitchFamily="18" charset="0"/>
              </a:rPr>
              <a:t>30 </a:t>
            </a:r>
            <a:r>
              <a:rPr lang="it-IT" sz="1800" dirty="0" smtClean="0">
                <a:solidFill>
                  <a:prstClr val="black"/>
                </a:solidFill>
                <a:latin typeface="Garamond" panose="02020404030301010803" pitchFamily="18" charset="0"/>
              </a:rPr>
              <a:t>giorni dall’invio della missiva, l’intervento del </a:t>
            </a:r>
            <a:r>
              <a:rPr lang="it-IT" sz="1800" b="1" dirty="0" err="1" smtClean="0">
                <a:solidFill>
                  <a:prstClr val="black"/>
                </a:solidFill>
                <a:latin typeface="Garamond" panose="02020404030301010803" pitchFamily="18" charset="0"/>
              </a:rPr>
              <a:t>Corecom</a:t>
            </a:r>
            <a:r>
              <a:rPr lang="it-IT" sz="1800" b="1" dirty="0" smtClean="0">
                <a:solidFill>
                  <a:prstClr val="black"/>
                </a:solidFill>
                <a:latin typeface="Garamond" panose="02020404030301010803" pitchFamily="18" charset="0"/>
              </a:rPr>
              <a:t> Lazio</a:t>
            </a:r>
            <a:r>
              <a:rPr lang="it-IT" sz="1800" dirty="0" smtClean="0">
                <a:solidFill>
                  <a:prstClr val="black"/>
                </a:solidFill>
                <a:latin typeface="Garamond" panose="02020404030301010803" pitchFamily="18" charset="0"/>
              </a:rPr>
              <a:t>- </a:t>
            </a:r>
            <a:r>
              <a:rPr lang="it-IT" sz="1800" b="1" dirty="0" smtClean="0">
                <a:solidFill>
                  <a:prstClr val="black"/>
                </a:solidFill>
                <a:latin typeface="Garamond" panose="02020404030301010803" pitchFamily="18" charset="0"/>
              </a:rPr>
              <a:t>Comitato Regionale per le Comunicazioni</a:t>
            </a:r>
            <a:r>
              <a:rPr lang="it-IT" sz="1800" dirty="0" smtClean="0">
                <a:solidFill>
                  <a:prstClr val="black"/>
                </a:solidFill>
                <a:latin typeface="Garamond" panose="02020404030301010803" pitchFamily="18" charset="0"/>
              </a:rPr>
              <a:t>, il quale avvierà un tentativo bonario di conciliazione fra le parti.</a:t>
            </a:r>
            <a:endParaRPr lang="it-IT" sz="1800" dirty="0">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smtClean="0"/>
              <a:t>28</a:t>
            </a:r>
            <a:endParaRPr lang="it-IT"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908188"/>
            <a:ext cx="1584176" cy="1736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064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4" name="Segnaposto piè di pagina 3"/>
          <p:cNvSpPr>
            <a:spLocks noGrp="1"/>
          </p:cNvSpPr>
          <p:nvPr>
            <p:ph type="ftr" sz="quarter" idx="11"/>
          </p:nvPr>
        </p:nvSpPr>
        <p:spPr/>
        <p:txBody>
          <a:bodyPr/>
          <a:lstStyle/>
          <a:p>
            <a:r>
              <a:rPr lang="it-IT" smtClean="0"/>
              <a:t>2</a:t>
            </a:r>
            <a:endParaRPr lang="it-IT"/>
          </a:p>
        </p:txBody>
      </p:sp>
      <p:sp>
        <p:nvSpPr>
          <p:cNvPr id="5" name="Rettangolo 4"/>
          <p:cNvSpPr/>
          <p:nvPr/>
        </p:nvSpPr>
        <p:spPr>
          <a:xfrm>
            <a:off x="467544" y="1916832"/>
            <a:ext cx="8208912" cy="4056495"/>
          </a:xfrm>
          <a:prstGeom prst="rect">
            <a:avLst/>
          </a:prstGeom>
        </p:spPr>
        <p:txBody>
          <a:bodyPr wrap="square">
            <a:spAutoFit/>
          </a:bodyPr>
          <a:lstStyle/>
          <a:p>
            <a:pPr lvl="0">
              <a:spcBef>
                <a:spcPct val="20000"/>
              </a:spcBef>
              <a:buClr>
                <a:srgbClr val="0BD0D9"/>
              </a:buClr>
              <a:buSzPct val="95000"/>
            </a:pPr>
            <a:endParaRPr lang="it-IT" sz="2000" dirty="0" smtClean="0">
              <a:solidFill>
                <a:schemeClr val="bg2">
                  <a:lumMod val="50000"/>
                </a:schemeClr>
              </a:solidFill>
              <a:latin typeface="Garamond" panose="02020404030301010803" pitchFamily="18" charset="0"/>
            </a:endParaRPr>
          </a:p>
          <a:p>
            <a:pPr lvl="0">
              <a:spcBef>
                <a:spcPct val="20000"/>
              </a:spcBef>
              <a:buClr>
                <a:srgbClr val="0BD0D9"/>
              </a:buClr>
              <a:buSzPct val="95000"/>
            </a:pPr>
            <a:r>
              <a:rPr lang="it-IT" sz="2000" b="1" dirty="0">
                <a:solidFill>
                  <a:srgbClr val="DBF5F9">
                    <a:lumMod val="50000"/>
                  </a:srgbClr>
                </a:solidFill>
                <a:latin typeface="Garamond" panose="02020404030301010803" pitchFamily="18" charset="0"/>
              </a:rPr>
              <a:t>4. </a:t>
            </a:r>
            <a:r>
              <a:rPr lang="it-IT" sz="2200" b="1" dirty="0">
                <a:solidFill>
                  <a:prstClr val="black"/>
                </a:solidFill>
                <a:latin typeface="Garamond" panose="02020404030301010803" pitchFamily="18" charset="0"/>
              </a:rPr>
              <a:t>Controversie con i gestori di energia (luce e gas) </a:t>
            </a:r>
            <a:endParaRPr lang="it-IT" sz="2200" dirty="0">
              <a:solidFill>
                <a:schemeClr val="bg2">
                  <a:lumMod val="50000"/>
                </a:schemeClr>
              </a:solidFill>
              <a:latin typeface="Garamond" panose="02020404030301010803" pitchFamily="18" charset="0"/>
            </a:endParaRPr>
          </a:p>
          <a:p>
            <a:pPr lvl="0">
              <a:spcBef>
                <a:spcPct val="20000"/>
              </a:spcBef>
              <a:buClr>
                <a:srgbClr val="0BD0D9"/>
              </a:buClr>
              <a:buSzPct val="95000"/>
            </a:pPr>
            <a:endParaRPr lang="it-IT" sz="2200" dirty="0" smtClean="0">
              <a:solidFill>
                <a:schemeClr val="bg2">
                  <a:lumMod val="50000"/>
                </a:schemeClr>
              </a:solidFill>
              <a:latin typeface="Garamond" panose="02020404030301010803" pitchFamily="18" charset="0"/>
            </a:endParaRPr>
          </a:p>
          <a:p>
            <a:pPr lvl="0">
              <a:spcBef>
                <a:spcPct val="20000"/>
              </a:spcBef>
              <a:buClr>
                <a:srgbClr val="0BD0D9"/>
              </a:buClr>
              <a:buSzPct val="95000"/>
            </a:pPr>
            <a:r>
              <a:rPr lang="it-IT" sz="2200" dirty="0" smtClean="0">
                <a:solidFill>
                  <a:schemeClr val="bg2">
                    <a:lumMod val="50000"/>
                  </a:schemeClr>
                </a:solidFill>
                <a:latin typeface="Garamond" panose="02020404030301010803" pitchFamily="18" charset="0"/>
              </a:rPr>
              <a:t>5. </a:t>
            </a:r>
            <a:r>
              <a:rPr lang="it-IT" sz="2200" b="1" dirty="0" smtClean="0">
                <a:solidFill>
                  <a:prstClr val="black"/>
                </a:solidFill>
                <a:latin typeface="Garamond" panose="02020404030301010803" pitchFamily="18" charset="0"/>
              </a:rPr>
              <a:t>Controversie </a:t>
            </a:r>
            <a:r>
              <a:rPr lang="it-IT" sz="2200" b="1" dirty="0">
                <a:solidFill>
                  <a:prstClr val="black"/>
                </a:solidFill>
                <a:latin typeface="Garamond" panose="02020404030301010803" pitchFamily="18" charset="0"/>
              </a:rPr>
              <a:t>di telefonia (fissa e mobile</a:t>
            </a:r>
            <a:r>
              <a:rPr lang="it-IT" sz="2200" b="1" dirty="0" smtClean="0">
                <a:solidFill>
                  <a:prstClr val="black"/>
                </a:solidFill>
                <a:latin typeface="Garamond" panose="02020404030301010803" pitchFamily="18" charset="0"/>
              </a:rPr>
              <a:t>)     </a:t>
            </a:r>
          </a:p>
          <a:p>
            <a:pPr lvl="0">
              <a:spcBef>
                <a:spcPct val="20000"/>
              </a:spcBef>
              <a:buClr>
                <a:srgbClr val="0BD0D9"/>
              </a:buClr>
              <a:buSzPct val="95000"/>
            </a:pPr>
            <a:endParaRPr lang="it-IT" sz="2200" b="1" dirty="0">
              <a:solidFill>
                <a:prstClr val="black"/>
              </a:solidFill>
              <a:latin typeface="Garamond" panose="02020404030301010803" pitchFamily="18" charset="0"/>
            </a:endParaRPr>
          </a:p>
          <a:p>
            <a:pPr lvl="0">
              <a:spcBef>
                <a:spcPct val="20000"/>
              </a:spcBef>
              <a:buClr>
                <a:srgbClr val="0BD0D9"/>
              </a:buClr>
              <a:buSzPct val="95000"/>
            </a:pPr>
            <a:r>
              <a:rPr lang="it-IT" sz="2200" b="1" dirty="0">
                <a:solidFill>
                  <a:schemeClr val="bg2">
                    <a:lumMod val="50000"/>
                  </a:schemeClr>
                </a:solidFill>
                <a:latin typeface="Garamond" panose="02020404030301010803" pitchFamily="18" charset="0"/>
              </a:rPr>
              <a:t>6</a:t>
            </a:r>
            <a:r>
              <a:rPr lang="it-IT" sz="2200" b="1" dirty="0" smtClean="0">
                <a:solidFill>
                  <a:schemeClr val="bg2">
                    <a:lumMod val="50000"/>
                  </a:schemeClr>
                </a:solidFill>
                <a:latin typeface="Garamond" panose="02020404030301010803" pitchFamily="18" charset="0"/>
              </a:rPr>
              <a:t>. </a:t>
            </a:r>
            <a:r>
              <a:rPr lang="it-IT" sz="2200" b="1" dirty="0" smtClean="0">
                <a:solidFill>
                  <a:prstClr val="black"/>
                </a:solidFill>
                <a:latin typeface="Garamond" panose="02020404030301010803" pitchFamily="18" charset="0"/>
              </a:rPr>
              <a:t>Turismo </a:t>
            </a:r>
            <a:r>
              <a:rPr lang="it-IT" sz="2200" b="1" dirty="0">
                <a:solidFill>
                  <a:prstClr val="black"/>
                </a:solidFill>
                <a:latin typeface="Garamond" panose="02020404030301010803" pitchFamily="18" charset="0"/>
              </a:rPr>
              <a:t>e </a:t>
            </a:r>
            <a:r>
              <a:rPr lang="it-IT" sz="2200" b="1" dirty="0" smtClean="0">
                <a:solidFill>
                  <a:prstClr val="black"/>
                </a:solidFill>
                <a:latin typeface="Garamond" panose="02020404030301010803" pitchFamily="18" charset="0"/>
              </a:rPr>
              <a:t>disagi               </a:t>
            </a:r>
          </a:p>
          <a:p>
            <a:pPr lvl="0">
              <a:spcBef>
                <a:spcPct val="20000"/>
              </a:spcBef>
              <a:buClr>
                <a:srgbClr val="0BD0D9"/>
              </a:buClr>
              <a:buSzPct val="95000"/>
            </a:pPr>
            <a:endParaRPr lang="it-IT" sz="2200" b="1" dirty="0" smtClean="0">
              <a:solidFill>
                <a:schemeClr val="bg2">
                  <a:lumMod val="50000"/>
                </a:schemeClr>
              </a:solidFill>
              <a:latin typeface="Garamond" panose="02020404030301010803" pitchFamily="18" charset="0"/>
            </a:endParaRPr>
          </a:p>
          <a:p>
            <a:pPr lvl="0">
              <a:spcBef>
                <a:spcPct val="20000"/>
              </a:spcBef>
              <a:buClr>
                <a:srgbClr val="0BD0D9"/>
              </a:buClr>
              <a:buSzPct val="95000"/>
            </a:pPr>
            <a:endParaRPr lang="it-IT" sz="2200" b="1" dirty="0" smtClean="0">
              <a:solidFill>
                <a:schemeClr val="bg2">
                  <a:lumMod val="50000"/>
                </a:schemeClr>
              </a:solidFill>
              <a:latin typeface="Garamond" panose="02020404030301010803" pitchFamily="18" charset="0"/>
            </a:endParaRPr>
          </a:p>
          <a:p>
            <a:pPr lvl="0">
              <a:spcBef>
                <a:spcPct val="20000"/>
              </a:spcBef>
              <a:buClr>
                <a:srgbClr val="0BD0D9"/>
              </a:buClr>
              <a:buSzPct val="95000"/>
            </a:pPr>
            <a:r>
              <a:rPr lang="it-IT" sz="2200" b="1" dirty="0" smtClean="0">
                <a:solidFill>
                  <a:schemeClr val="bg2">
                    <a:lumMod val="50000"/>
                  </a:schemeClr>
                </a:solidFill>
                <a:latin typeface="Garamond" panose="02020404030301010803" pitchFamily="18" charset="0"/>
              </a:rPr>
              <a:t>7. </a:t>
            </a:r>
            <a:r>
              <a:rPr lang="it-IT" sz="2200" b="1" dirty="0" smtClean="0">
                <a:solidFill>
                  <a:prstClr val="black"/>
                </a:solidFill>
                <a:latin typeface="Garamond" panose="02020404030301010803" pitchFamily="18" charset="0"/>
              </a:rPr>
              <a:t>Accertamenti relativi ai valori degli immobili</a:t>
            </a:r>
          </a:p>
          <a:p>
            <a:pPr lvl="0">
              <a:spcBef>
                <a:spcPct val="20000"/>
              </a:spcBef>
              <a:buClr>
                <a:srgbClr val="0BD0D9"/>
              </a:buClr>
              <a:buSzPct val="95000"/>
            </a:pPr>
            <a:endParaRPr lang="it-IT" sz="2200" b="1" dirty="0" smtClean="0">
              <a:solidFill>
                <a:prstClr val="black"/>
              </a:solidFill>
              <a:latin typeface="Garamond" panose="02020404030301010803"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717032"/>
            <a:ext cx="938529"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2126738"/>
            <a:ext cx="600954" cy="79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contenuto 2"/>
          <p:cNvSpPr>
            <a:spLocks noGrp="1"/>
          </p:cNvSpPr>
          <p:nvPr>
            <p:ph idx="1"/>
          </p:nvPr>
        </p:nvSpPr>
        <p:spPr/>
        <p:txBody>
          <a:bodyPr/>
          <a:lstStyle/>
          <a:p>
            <a:pPr marL="0" indent="0">
              <a:buNone/>
            </a:pPr>
            <a:r>
              <a:rPr lang="it-IT" dirty="0" smtClean="0"/>
              <a:t>  </a:t>
            </a:r>
            <a:endParaRPr lang="it-IT" dirty="0"/>
          </a:p>
        </p:txBody>
      </p:sp>
    </p:spTree>
    <p:extLst>
      <p:ext uri="{BB962C8B-B14F-4D97-AF65-F5344CB8AC3E}">
        <p14:creationId xmlns:p14="http://schemas.microsoft.com/office/powerpoint/2010/main" val="620314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smtClean="0">
                <a:solidFill>
                  <a:schemeClr val="accent1"/>
                </a:solidFill>
              </a:rPr>
              <a:t>Il regolamento in materia di indennizzi applicabili nella definizione delle controversie tra utenti ed operatori (</a:t>
            </a:r>
            <a:r>
              <a:rPr lang="it-IT" sz="2800" b="1" dirty="0" err="1" smtClean="0">
                <a:solidFill>
                  <a:schemeClr val="accent1"/>
                </a:solidFill>
              </a:rPr>
              <a:t>All</a:t>
            </a:r>
            <a:r>
              <a:rPr lang="it-IT" sz="2800" b="1" dirty="0" smtClean="0">
                <a:solidFill>
                  <a:schemeClr val="accent1"/>
                </a:solidFill>
              </a:rPr>
              <a:t>. A alla delibera n. 73/11/</a:t>
            </a:r>
            <a:r>
              <a:rPr lang="it-IT" sz="2800" b="1" dirty="0" err="1" smtClean="0">
                <a:solidFill>
                  <a:schemeClr val="accent1"/>
                </a:solidFill>
              </a:rPr>
              <a:t>Cons</a:t>
            </a:r>
            <a:r>
              <a:rPr lang="it-IT" sz="2800" b="1" dirty="0" smtClean="0">
                <a:solidFill>
                  <a:schemeClr val="accent1"/>
                </a:solidFill>
              </a:rPr>
              <a:t>) – oltre all’indennizzo, l’utente ha anche diritto al maggior danno</a:t>
            </a:r>
            <a:endParaRPr lang="it-IT" sz="2800" b="1" dirty="0">
              <a:solidFill>
                <a:schemeClr val="accent1"/>
              </a:solidFill>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83159594"/>
              </p:ext>
            </p:extLst>
          </p:nvPr>
        </p:nvGraphicFramePr>
        <p:xfrm>
          <a:off x="827584" y="2204864"/>
          <a:ext cx="712879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p:cNvSpPr>
            <a:spLocks noGrp="1"/>
          </p:cNvSpPr>
          <p:nvPr>
            <p:ph type="ftr" sz="quarter" idx="11"/>
          </p:nvPr>
        </p:nvSpPr>
        <p:spPr/>
        <p:txBody>
          <a:bodyPr/>
          <a:lstStyle/>
          <a:p>
            <a:r>
              <a:rPr lang="it-IT" dirty="0" smtClean="0"/>
              <a:t>29</a:t>
            </a:r>
            <a:endParaRPr lang="it-IT" dirty="0"/>
          </a:p>
        </p:txBody>
      </p:sp>
    </p:spTree>
    <p:extLst>
      <p:ext uri="{BB962C8B-B14F-4D97-AF65-F5344CB8AC3E}">
        <p14:creationId xmlns:p14="http://schemas.microsoft.com/office/powerpoint/2010/main" val="3699898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100" b="1" dirty="0" smtClean="0">
                <a:solidFill>
                  <a:schemeClr val="accent1"/>
                </a:solidFill>
                <a:latin typeface="Garamond" panose="02020404030301010803" pitchFamily="18" charset="0"/>
              </a:rPr>
              <a:t>6) Turismo e disagi</a:t>
            </a:r>
            <a:r>
              <a:rPr lang="it-IT" sz="2800" b="1" dirty="0" smtClean="0">
                <a:solidFill>
                  <a:schemeClr val="accent1"/>
                </a:solidFill>
                <a:latin typeface="Garamond" panose="02020404030301010803" pitchFamily="18" charset="0"/>
              </a:rPr>
              <a:t/>
            </a:r>
            <a:br>
              <a:rPr lang="it-IT" sz="2800" b="1" dirty="0" smtClean="0">
                <a:solidFill>
                  <a:schemeClr val="accent1"/>
                </a:solidFill>
                <a:latin typeface="Garamond" panose="02020404030301010803" pitchFamily="18" charset="0"/>
              </a:rPr>
            </a:br>
            <a:r>
              <a:rPr lang="it-IT" sz="2800" b="1" dirty="0">
                <a:solidFill>
                  <a:schemeClr val="accent1"/>
                </a:solidFill>
                <a:latin typeface="Garamond" panose="02020404030301010803" pitchFamily="18" charset="0"/>
              </a:rPr>
              <a:t/>
            </a:r>
            <a:br>
              <a:rPr lang="it-IT" sz="2800" b="1" dirty="0">
                <a:solidFill>
                  <a:schemeClr val="accent1"/>
                </a:solidFill>
                <a:latin typeface="Garamond" panose="02020404030301010803" pitchFamily="18" charset="0"/>
              </a:rPr>
            </a:br>
            <a:endParaRPr lang="it-IT" sz="2800" b="1" dirty="0">
              <a:solidFill>
                <a:schemeClr val="accent1"/>
              </a:solidFill>
              <a:latin typeface="Garamond" panose="02020404030301010803" pitchFamily="18" charset="0"/>
            </a:endParaRPr>
          </a:p>
        </p:txBody>
      </p:sp>
      <p:sp>
        <p:nvSpPr>
          <p:cNvPr id="3" name="Segnaposto contenuto 2"/>
          <p:cNvSpPr>
            <a:spLocks noGrp="1"/>
          </p:cNvSpPr>
          <p:nvPr>
            <p:ph idx="1"/>
          </p:nvPr>
        </p:nvSpPr>
        <p:spPr/>
        <p:txBody>
          <a:bodyPr>
            <a:normAutofit/>
          </a:bodyPr>
          <a:lstStyle/>
          <a:p>
            <a:pPr marL="0" indent="0" algn="just">
              <a:buNone/>
            </a:pPr>
            <a:r>
              <a:rPr lang="it-IT" b="1" dirty="0" smtClean="0">
                <a:solidFill>
                  <a:srgbClr val="FFC000"/>
                </a:solidFill>
                <a:latin typeface="Garamond" panose="02020404030301010803" pitchFamily="18" charset="0"/>
              </a:rPr>
              <a:t>Bagaglio Smarrito?</a:t>
            </a:r>
          </a:p>
          <a:p>
            <a:pPr marL="0" indent="0" algn="just">
              <a:buNone/>
            </a:pPr>
            <a:r>
              <a:rPr lang="it-IT" b="1" dirty="0" smtClean="0">
                <a:solidFill>
                  <a:srgbClr val="FFC000"/>
                </a:solidFill>
                <a:latin typeface="Garamond" panose="02020404030301010803" pitchFamily="18" charset="0"/>
              </a:rPr>
              <a:t>Ritardo aereo?</a:t>
            </a:r>
          </a:p>
          <a:p>
            <a:pPr marL="0" indent="0" algn="just">
              <a:buNone/>
            </a:pPr>
            <a:r>
              <a:rPr lang="it-IT" b="1" dirty="0" smtClean="0">
                <a:solidFill>
                  <a:srgbClr val="FFC000"/>
                </a:solidFill>
                <a:latin typeface="Garamond" panose="02020404030301010803" pitchFamily="18" charset="0"/>
              </a:rPr>
              <a:t>Annullamento della prenotazione?</a:t>
            </a:r>
          </a:p>
          <a:p>
            <a:pPr marL="0" indent="0" algn="just">
              <a:buNone/>
            </a:pPr>
            <a:r>
              <a:rPr lang="it-IT" b="1" dirty="0" smtClean="0">
                <a:solidFill>
                  <a:srgbClr val="FFC000"/>
                </a:solidFill>
                <a:latin typeface="Garamond" panose="02020404030301010803" pitchFamily="18" charset="0"/>
              </a:rPr>
              <a:t>Inadempimenti contrattuali da parte del tour operator?</a:t>
            </a:r>
          </a:p>
          <a:p>
            <a:pPr marL="0" indent="0" algn="just">
              <a:buNone/>
            </a:pPr>
            <a:endParaRPr lang="it-IT" sz="2000" b="1" dirty="0">
              <a:solidFill>
                <a:srgbClr val="555555"/>
              </a:solidFill>
              <a:latin typeface="Garamond" panose="02020404030301010803" pitchFamily="18" charset="0"/>
            </a:endParaRPr>
          </a:p>
          <a:p>
            <a:pPr algn="just">
              <a:buFont typeface="Wingdings" panose="05000000000000000000" pitchFamily="2" charset="2"/>
              <a:buChar char="v"/>
            </a:pPr>
            <a:r>
              <a:rPr lang="it-IT" sz="1800" dirty="0">
                <a:solidFill>
                  <a:srgbClr val="393939"/>
                </a:solidFill>
                <a:latin typeface="Garamond" panose="02020404030301010803" pitchFamily="18" charset="0"/>
              </a:rPr>
              <a:t>Il </a:t>
            </a:r>
            <a:r>
              <a:rPr lang="it-IT" sz="1800" b="1" dirty="0">
                <a:solidFill>
                  <a:srgbClr val="393939"/>
                </a:solidFill>
                <a:latin typeface="Garamond" panose="02020404030301010803" pitchFamily="18" charset="0"/>
              </a:rPr>
              <a:t>Codice del Turismo</a:t>
            </a:r>
            <a:r>
              <a:rPr lang="it-IT" sz="1800" dirty="0">
                <a:solidFill>
                  <a:srgbClr val="393939"/>
                </a:solidFill>
                <a:latin typeface="Garamond" panose="02020404030301010803" pitchFamily="18" charset="0"/>
              </a:rPr>
              <a:t>, entrato in vigore il 21 giugno </a:t>
            </a:r>
            <a:r>
              <a:rPr lang="it-IT" sz="1800" dirty="0" smtClean="0">
                <a:solidFill>
                  <a:srgbClr val="393939"/>
                </a:solidFill>
                <a:latin typeface="Garamond" panose="02020404030301010803" pitchFamily="18" charset="0"/>
              </a:rPr>
              <a:t>2011, </a:t>
            </a:r>
            <a:r>
              <a:rPr lang="it-IT" sz="1800" dirty="0">
                <a:solidFill>
                  <a:srgbClr val="393939"/>
                </a:solidFill>
                <a:latin typeface="Garamond" panose="02020404030301010803" pitchFamily="18" charset="0"/>
              </a:rPr>
              <a:t>con il </a:t>
            </a:r>
            <a:r>
              <a:rPr lang="it-IT" sz="1800" b="1" dirty="0">
                <a:solidFill>
                  <a:srgbClr val="393939"/>
                </a:solidFill>
                <a:latin typeface="Garamond" panose="02020404030301010803" pitchFamily="18" charset="0"/>
              </a:rPr>
              <a:t>Decreto legislativo n. 79 del 23 maggio </a:t>
            </a:r>
            <a:r>
              <a:rPr lang="it-IT" sz="1800" b="1" dirty="0" smtClean="0">
                <a:solidFill>
                  <a:srgbClr val="393939"/>
                </a:solidFill>
                <a:latin typeface="Garamond" panose="02020404030301010803" pitchFamily="18" charset="0"/>
              </a:rPr>
              <a:t>2011</a:t>
            </a:r>
            <a:r>
              <a:rPr lang="it-IT" sz="1800" dirty="0" smtClean="0">
                <a:solidFill>
                  <a:srgbClr val="393939"/>
                </a:solidFill>
                <a:latin typeface="Garamond" panose="02020404030301010803" pitchFamily="18" charset="0"/>
              </a:rPr>
              <a:t>, risponde alla necessità di garantire un’effettiva tutela nei confronti del turista consumatore, </a:t>
            </a:r>
            <a:r>
              <a:rPr lang="it-IT" sz="1800" u="sng" dirty="0" smtClean="0">
                <a:solidFill>
                  <a:srgbClr val="393939"/>
                </a:solidFill>
                <a:latin typeface="Garamond" panose="02020404030301010803" pitchFamily="18" charset="0"/>
              </a:rPr>
              <a:t>sia nella fase preliminare</a:t>
            </a:r>
            <a:r>
              <a:rPr lang="it-IT" sz="1800" dirty="0" smtClean="0">
                <a:solidFill>
                  <a:srgbClr val="393939"/>
                </a:solidFill>
                <a:latin typeface="Garamond" panose="02020404030301010803" pitchFamily="18" charset="0"/>
              </a:rPr>
              <a:t> della valutazione e della scelta delle strutture recettizie, </a:t>
            </a:r>
            <a:r>
              <a:rPr lang="it-IT" sz="1800" u="sng" dirty="0" smtClean="0">
                <a:solidFill>
                  <a:srgbClr val="393939"/>
                </a:solidFill>
                <a:latin typeface="Garamond" panose="02020404030301010803" pitchFamily="18" charset="0"/>
              </a:rPr>
              <a:t>sia nello svolgimento del viaggio</a:t>
            </a:r>
            <a:r>
              <a:rPr lang="it-IT" sz="1800" dirty="0" smtClean="0">
                <a:solidFill>
                  <a:srgbClr val="393939"/>
                </a:solidFill>
                <a:latin typeface="Garamond" panose="02020404030301010803" pitchFamily="18" charset="0"/>
              </a:rPr>
              <a:t>, specie per il caso di imprevisti sopravvenuti.</a:t>
            </a:r>
            <a:endParaRPr lang="it-IT" sz="1800" dirty="0">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smtClean="0"/>
              <a:t>30</a:t>
            </a:r>
            <a:endParaRPr lang="it-IT"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12776"/>
            <a:ext cx="2189938" cy="145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707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spcBef>
                <a:spcPct val="20000"/>
              </a:spcBef>
            </a:pPr>
            <a:r>
              <a:rPr lang="it-IT" sz="2700" b="1" dirty="0">
                <a:solidFill>
                  <a:srgbClr val="C00000"/>
                </a:solidFill>
                <a:effectLst>
                  <a:outerShdw blurRad="38100" dist="38100" dir="2700000" algn="tl">
                    <a:srgbClr val="000000">
                      <a:alpha val="43137"/>
                    </a:srgbClr>
                  </a:outerShdw>
                </a:effectLst>
                <a:latin typeface="Garamond" panose="02020404030301010803" pitchFamily="18" charset="0"/>
                <a:ea typeface="+mn-ea"/>
                <a:cs typeface="+mn-cs"/>
              </a:rPr>
              <a:t>In caso </a:t>
            </a:r>
            <a:r>
              <a:rPr lang="it-IT" sz="2700" b="1" dirty="0" smtClean="0">
                <a:solidFill>
                  <a:srgbClr val="C00000"/>
                </a:solidFill>
                <a:effectLst>
                  <a:outerShdw blurRad="38100" dist="38100" dir="2700000" algn="tl">
                    <a:srgbClr val="000000">
                      <a:alpha val="43137"/>
                    </a:srgbClr>
                  </a:outerShdw>
                </a:effectLst>
                <a:latin typeface="Garamond" panose="02020404030301010803" pitchFamily="18" charset="0"/>
                <a:ea typeface="+mn-ea"/>
                <a:cs typeface="+mn-cs"/>
              </a:rPr>
              <a:t>di disservizi,</a:t>
            </a:r>
            <a:r>
              <a:rPr lang="it-IT" sz="2700" b="1" dirty="0">
                <a:solidFill>
                  <a:srgbClr val="C00000"/>
                </a:solidFill>
                <a:effectLst>
                  <a:outerShdw blurRad="38100" dist="38100" dir="2700000" algn="tl">
                    <a:srgbClr val="000000">
                      <a:alpha val="43137"/>
                    </a:srgbClr>
                  </a:outerShdw>
                </a:effectLst>
                <a:latin typeface="Garamond" panose="02020404030301010803" pitchFamily="18" charset="0"/>
                <a:ea typeface="+mn-ea"/>
                <a:cs typeface="+mn-cs"/>
              </a:rPr>
              <a:t/>
            </a:r>
            <a:br>
              <a:rPr lang="it-IT" sz="2700" b="1" dirty="0">
                <a:solidFill>
                  <a:srgbClr val="C00000"/>
                </a:solidFill>
                <a:effectLst>
                  <a:outerShdw blurRad="38100" dist="38100" dir="2700000" algn="tl">
                    <a:srgbClr val="000000">
                      <a:alpha val="43137"/>
                    </a:srgbClr>
                  </a:outerShdw>
                </a:effectLst>
                <a:latin typeface="Garamond" panose="02020404030301010803" pitchFamily="18" charset="0"/>
                <a:ea typeface="+mn-ea"/>
                <a:cs typeface="+mn-cs"/>
              </a:rPr>
            </a:br>
            <a:r>
              <a:rPr lang="it-IT" sz="2700" b="1" dirty="0">
                <a:solidFill>
                  <a:srgbClr val="C00000"/>
                </a:solidFill>
                <a:effectLst>
                  <a:outerShdw blurRad="38100" dist="38100" dir="2700000" algn="tl">
                    <a:srgbClr val="000000">
                      <a:alpha val="43137"/>
                    </a:srgbClr>
                  </a:outerShdw>
                </a:effectLst>
                <a:latin typeface="Garamond" panose="02020404030301010803" pitchFamily="18" charset="0"/>
                <a:ea typeface="+mn-ea"/>
                <a:cs typeface="+mn-cs"/>
              </a:rPr>
              <a:t>ecco come comportarsi:</a:t>
            </a:r>
            <a:r>
              <a:rPr lang="it-IT" sz="2000" b="1" dirty="0">
                <a:solidFill>
                  <a:srgbClr val="C00000"/>
                </a:solidFill>
                <a:latin typeface="Garamond" panose="02020404030301010803" pitchFamily="18" charset="0"/>
                <a:ea typeface="+mn-ea"/>
                <a:cs typeface="+mn-cs"/>
              </a:rPr>
              <a:t/>
            </a:r>
            <a:br>
              <a:rPr lang="it-IT" sz="2000" b="1" dirty="0">
                <a:solidFill>
                  <a:srgbClr val="C00000"/>
                </a:solidFill>
                <a:latin typeface="Garamond" panose="02020404030301010803" pitchFamily="18" charset="0"/>
                <a:ea typeface="+mn-ea"/>
                <a:cs typeface="+mn-cs"/>
              </a:rPr>
            </a:br>
            <a:endParaRPr lang="it-IT" dirty="0"/>
          </a:p>
        </p:txBody>
      </p:sp>
      <p:sp>
        <p:nvSpPr>
          <p:cNvPr id="3" name="Segnaposto contenuto 2"/>
          <p:cNvSpPr>
            <a:spLocks noGrp="1"/>
          </p:cNvSpPr>
          <p:nvPr>
            <p:ph idx="1"/>
          </p:nvPr>
        </p:nvSpPr>
        <p:spPr/>
        <p:txBody>
          <a:bodyPr>
            <a:normAutofit/>
          </a:bodyPr>
          <a:lstStyle/>
          <a:p>
            <a:pPr marL="0" lvl="0" indent="0" algn="just">
              <a:buClr>
                <a:srgbClr val="0BD0D9"/>
              </a:buClr>
              <a:buNone/>
            </a:pPr>
            <a:endParaRPr lang="it-IT" sz="1800" dirty="0">
              <a:solidFill>
                <a:srgbClr val="555555"/>
              </a:solidFill>
              <a:latin typeface="Garamond" panose="02020404030301010803" pitchFamily="18" charset="0"/>
            </a:endParaRPr>
          </a:p>
          <a:p>
            <a:pPr lvl="0" algn="just">
              <a:buClr>
                <a:srgbClr val="0BD0D9"/>
              </a:buClr>
              <a:buFont typeface="+mj-lt"/>
              <a:buAutoNum type="arabicPeriod"/>
            </a:pPr>
            <a:r>
              <a:rPr lang="it-IT" sz="1800" dirty="0" smtClean="0">
                <a:solidFill>
                  <a:srgbClr val="555555"/>
                </a:solidFill>
                <a:latin typeface="Garamond" panose="02020404030301010803" pitchFamily="18" charset="0"/>
              </a:rPr>
              <a:t>Compilare il modulo PIR (</a:t>
            </a:r>
            <a:r>
              <a:rPr lang="it-IT" sz="1800" dirty="0" err="1" smtClean="0">
                <a:solidFill>
                  <a:srgbClr val="555555"/>
                </a:solidFill>
                <a:latin typeface="Garamond" panose="02020404030301010803" pitchFamily="18" charset="0"/>
              </a:rPr>
              <a:t>property</a:t>
            </a:r>
            <a:r>
              <a:rPr lang="it-IT" sz="1800" dirty="0" smtClean="0">
                <a:solidFill>
                  <a:srgbClr val="555555"/>
                </a:solidFill>
                <a:latin typeface="Garamond" panose="02020404030301010803" pitchFamily="18" charset="0"/>
              </a:rPr>
              <a:t> </a:t>
            </a:r>
            <a:r>
              <a:rPr lang="it-IT" sz="1800" dirty="0" err="1" smtClean="0">
                <a:solidFill>
                  <a:srgbClr val="555555"/>
                </a:solidFill>
                <a:latin typeface="Garamond" panose="02020404030301010803" pitchFamily="18" charset="0"/>
              </a:rPr>
              <a:t>irregulary</a:t>
            </a:r>
            <a:r>
              <a:rPr lang="it-IT" sz="1800" dirty="0" smtClean="0">
                <a:solidFill>
                  <a:srgbClr val="555555"/>
                </a:solidFill>
                <a:latin typeface="Garamond" panose="02020404030301010803" pitchFamily="18" charset="0"/>
              </a:rPr>
              <a:t> report) direttamente in aeroporto.</a:t>
            </a:r>
          </a:p>
          <a:p>
            <a:pPr lvl="0" algn="just">
              <a:buClr>
                <a:srgbClr val="0BD0D9"/>
              </a:buClr>
              <a:buFont typeface="+mj-lt"/>
              <a:buAutoNum type="arabicPeriod"/>
            </a:pPr>
            <a:r>
              <a:rPr lang="it-IT" sz="1800" dirty="0" smtClean="0">
                <a:solidFill>
                  <a:srgbClr val="555555"/>
                </a:solidFill>
                <a:latin typeface="Garamond" panose="02020404030301010803" pitchFamily="18" charset="0"/>
              </a:rPr>
              <a:t>Inviare </a:t>
            </a:r>
            <a:r>
              <a:rPr lang="it-IT" sz="1800" dirty="0">
                <a:solidFill>
                  <a:srgbClr val="555555"/>
                </a:solidFill>
                <a:latin typeface="Garamond" panose="02020404030301010803" pitchFamily="18" charset="0"/>
              </a:rPr>
              <a:t>immediatamente una </a:t>
            </a:r>
            <a:r>
              <a:rPr lang="it-IT" sz="1800" b="1" dirty="0">
                <a:solidFill>
                  <a:srgbClr val="555555"/>
                </a:solidFill>
                <a:latin typeface="Garamond" panose="02020404030301010803" pitchFamily="18" charset="0"/>
              </a:rPr>
              <a:t>raccomandata</a:t>
            </a:r>
            <a:r>
              <a:rPr lang="it-IT" sz="1800" dirty="0">
                <a:solidFill>
                  <a:srgbClr val="555555"/>
                </a:solidFill>
                <a:latin typeface="Garamond" panose="02020404030301010803" pitchFamily="18" charset="0"/>
              </a:rPr>
              <a:t> con ricevuta di ritorno (anticipandola a mezzo email e fax) alla compagnia </a:t>
            </a:r>
            <a:r>
              <a:rPr lang="it-IT" sz="1800" dirty="0" smtClean="0">
                <a:solidFill>
                  <a:srgbClr val="555555"/>
                </a:solidFill>
                <a:latin typeface="Garamond" panose="02020404030301010803" pitchFamily="18" charset="0"/>
              </a:rPr>
              <a:t>e/o al tour operator entro i termini indicati dalla Carta dei Diritti del Passeggero;</a:t>
            </a:r>
          </a:p>
          <a:p>
            <a:pPr lvl="0" algn="just">
              <a:buClr>
                <a:srgbClr val="0BD0D9"/>
              </a:buClr>
              <a:buFont typeface="+mj-lt"/>
              <a:buAutoNum type="arabicPeriod"/>
            </a:pPr>
            <a:r>
              <a:rPr lang="it-IT" sz="1800" dirty="0" smtClean="0">
                <a:solidFill>
                  <a:srgbClr val="555555"/>
                </a:solidFill>
                <a:latin typeface="Garamond" panose="02020404030301010803" pitchFamily="18" charset="0"/>
              </a:rPr>
              <a:t>Se </a:t>
            </a:r>
            <a:r>
              <a:rPr lang="it-IT" sz="1800" dirty="0">
                <a:solidFill>
                  <a:srgbClr val="555555"/>
                </a:solidFill>
                <a:latin typeface="Garamond" panose="02020404030301010803" pitchFamily="18" charset="0"/>
              </a:rPr>
              <a:t>non si ottiene un riscontro positivo a tale richiesta si dovrà chiedere, sempre attraverso </a:t>
            </a:r>
            <a:r>
              <a:rPr lang="it-IT" sz="1800" b="1" dirty="0">
                <a:solidFill>
                  <a:srgbClr val="555555"/>
                </a:solidFill>
                <a:latin typeface="Garamond" panose="02020404030301010803" pitchFamily="18" charset="0"/>
              </a:rPr>
              <a:t>raccomandata</a:t>
            </a:r>
            <a:r>
              <a:rPr lang="it-IT" sz="1800" dirty="0">
                <a:solidFill>
                  <a:srgbClr val="555555"/>
                </a:solidFill>
                <a:latin typeface="Garamond" panose="02020404030301010803" pitchFamily="18" charset="0"/>
              </a:rPr>
              <a:t> </a:t>
            </a:r>
            <a:r>
              <a:rPr lang="it-IT" sz="1800" dirty="0" smtClean="0">
                <a:solidFill>
                  <a:srgbClr val="555555"/>
                </a:solidFill>
                <a:latin typeface="Garamond" panose="02020404030301010803" pitchFamily="18" charset="0"/>
              </a:rPr>
              <a:t>A/</a:t>
            </a:r>
            <a:r>
              <a:rPr lang="it-IT" sz="1800" dirty="0">
                <a:solidFill>
                  <a:srgbClr val="555555"/>
                </a:solidFill>
                <a:latin typeface="Garamond" panose="02020404030301010803" pitchFamily="18" charset="0"/>
              </a:rPr>
              <a:t>R</a:t>
            </a:r>
            <a:r>
              <a:rPr lang="it-IT" sz="1800" dirty="0" smtClean="0">
                <a:solidFill>
                  <a:srgbClr val="555555"/>
                </a:solidFill>
                <a:latin typeface="Garamond" panose="02020404030301010803" pitchFamily="18" charset="0"/>
              </a:rPr>
              <a:t>, il </a:t>
            </a:r>
            <a:r>
              <a:rPr lang="it-IT" sz="1800" dirty="0">
                <a:solidFill>
                  <a:srgbClr val="555555"/>
                </a:solidFill>
                <a:latin typeface="Garamond" panose="02020404030301010803" pitchFamily="18" charset="0"/>
              </a:rPr>
              <a:t>risarcimento del </a:t>
            </a:r>
            <a:r>
              <a:rPr lang="it-IT" sz="1800" b="1" dirty="0">
                <a:solidFill>
                  <a:srgbClr val="555555"/>
                </a:solidFill>
                <a:latin typeface="Garamond" panose="02020404030301010803" pitchFamily="18" charset="0"/>
              </a:rPr>
              <a:t>danno patrimoniale</a:t>
            </a:r>
            <a:r>
              <a:rPr lang="it-IT" sz="1800" dirty="0">
                <a:solidFill>
                  <a:srgbClr val="555555"/>
                </a:solidFill>
                <a:latin typeface="Garamond" panose="02020404030301010803" pitchFamily="18" charset="0"/>
              </a:rPr>
              <a:t> </a:t>
            </a:r>
            <a:r>
              <a:rPr lang="it-IT" sz="1800" dirty="0" smtClean="0">
                <a:solidFill>
                  <a:srgbClr val="555555"/>
                </a:solidFill>
                <a:latin typeface="Garamond" panose="02020404030301010803" pitchFamily="18" charset="0"/>
              </a:rPr>
              <a:t>patito, </a:t>
            </a:r>
            <a:r>
              <a:rPr lang="it-IT" sz="1800" dirty="0">
                <a:solidFill>
                  <a:srgbClr val="555555"/>
                </a:solidFill>
                <a:latin typeface="Garamond" panose="02020404030301010803" pitchFamily="18" charset="0"/>
              </a:rPr>
              <a:t>comprensivo di tutte le spese vive sostenute (es. acquisto a propria cura e spese di un nuovo biglietto di trasporto, perdita caparra versata per la prenotazione di una struttura alberghiera, ecc</a:t>
            </a:r>
            <a:r>
              <a:rPr lang="it-IT" sz="1800" dirty="0" smtClean="0">
                <a:solidFill>
                  <a:srgbClr val="555555"/>
                </a:solidFill>
                <a:latin typeface="Garamond" panose="02020404030301010803" pitchFamily="18" charset="0"/>
              </a:rPr>
              <a:t>. ovviamente il tutto documentato!);</a:t>
            </a:r>
          </a:p>
          <a:p>
            <a:pPr lvl="0" algn="just">
              <a:buClr>
                <a:srgbClr val="0BD0D9"/>
              </a:buClr>
              <a:buFont typeface="+mj-lt"/>
              <a:buAutoNum type="arabicPeriod"/>
            </a:pPr>
            <a:r>
              <a:rPr lang="it-IT" sz="1800" dirty="0" smtClean="0">
                <a:solidFill>
                  <a:srgbClr val="555555"/>
                </a:solidFill>
                <a:latin typeface="Garamond" panose="02020404030301010803" pitchFamily="18" charset="0"/>
              </a:rPr>
              <a:t>Rivolgersi al proprio legale per chiedere giudizialmente il</a:t>
            </a:r>
            <a:r>
              <a:rPr lang="it-IT" sz="1800" dirty="0">
                <a:solidFill>
                  <a:srgbClr val="555555"/>
                </a:solidFill>
                <a:latin typeface="Garamond" panose="02020404030301010803" pitchFamily="18" charset="0"/>
              </a:rPr>
              <a:t> </a:t>
            </a:r>
            <a:r>
              <a:rPr lang="it-IT" sz="1800" b="1" dirty="0">
                <a:solidFill>
                  <a:srgbClr val="555555"/>
                </a:solidFill>
                <a:latin typeface="Garamond" panose="02020404030301010803" pitchFamily="18" charset="0"/>
              </a:rPr>
              <a:t>danno da vacanza </a:t>
            </a:r>
            <a:r>
              <a:rPr lang="it-IT" sz="1800" b="1" dirty="0" smtClean="0">
                <a:solidFill>
                  <a:srgbClr val="555555"/>
                </a:solidFill>
                <a:latin typeface="Garamond" panose="02020404030301010803" pitchFamily="18" charset="0"/>
              </a:rPr>
              <a:t>rovinata.</a:t>
            </a:r>
            <a:endParaRPr lang="it-IT" sz="1800" dirty="0">
              <a:solidFill>
                <a:srgbClr val="555555"/>
              </a:solidFill>
              <a:latin typeface="Garamond" panose="02020404030301010803" pitchFamily="18" charset="0"/>
            </a:endParaRPr>
          </a:p>
          <a:p>
            <a:pPr marL="0" indent="0">
              <a:buNone/>
            </a:pPr>
            <a:endParaRPr lang="it-IT" dirty="0"/>
          </a:p>
        </p:txBody>
      </p:sp>
      <p:sp>
        <p:nvSpPr>
          <p:cNvPr id="4" name="Segnaposto piè di pagina 3"/>
          <p:cNvSpPr>
            <a:spLocks noGrp="1"/>
          </p:cNvSpPr>
          <p:nvPr>
            <p:ph type="ftr" sz="quarter" idx="11"/>
          </p:nvPr>
        </p:nvSpPr>
        <p:spPr/>
        <p:txBody>
          <a:bodyPr/>
          <a:lstStyle/>
          <a:p>
            <a:r>
              <a:rPr lang="it-IT" dirty="0" smtClean="0"/>
              <a:t>31</a:t>
            </a:r>
            <a:endParaRPr lang="it-IT" dirty="0"/>
          </a:p>
        </p:txBody>
      </p:sp>
    </p:spTree>
    <p:extLst>
      <p:ext uri="{BB962C8B-B14F-4D97-AF65-F5344CB8AC3E}">
        <p14:creationId xmlns:p14="http://schemas.microsoft.com/office/powerpoint/2010/main" val="714816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solidFill>
                  <a:schemeClr val="accent1"/>
                </a:solidFill>
                <a:effectLst>
                  <a:outerShdw blurRad="38100" dist="38100" dir="2700000" algn="tl">
                    <a:srgbClr val="000000">
                      <a:alpha val="43137"/>
                    </a:srgbClr>
                  </a:outerShdw>
                </a:effectLst>
              </a:rPr>
              <a:t>7) Accertamenti relativi al valore degli immobili</a:t>
            </a:r>
            <a:endParaRPr lang="it-IT" sz="2800" b="1" dirty="0">
              <a:solidFill>
                <a:schemeClr val="accent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25000" lnSpcReduction="20000"/>
          </a:bodyPr>
          <a:lstStyle/>
          <a:p>
            <a:pPr algn="just" fontAlgn="base"/>
            <a:r>
              <a:rPr lang="it-IT" sz="5600" dirty="0" smtClean="0">
                <a:solidFill>
                  <a:srgbClr val="555555"/>
                </a:solidFill>
                <a:latin typeface="Garamond" panose="02020404030301010803" pitchFamily="18" charset="0"/>
              </a:rPr>
              <a:t>I privati cittadini in quanto proprietari immobiliari possono risultare destinatari di vari provvedimenti di accertamento, alcuni con valenza generale, derivante dai processi di revisione degli estimi e che quindi coinvolgono tutti loro nella stessa misura, ed altri aventi natura specifica e puntuale riguardante il singolo immobile.</a:t>
            </a:r>
          </a:p>
          <a:p>
            <a:pPr marL="0" indent="0" fontAlgn="base">
              <a:buNone/>
            </a:pPr>
            <a:endParaRPr lang="it-IT" sz="5600" dirty="0" smtClean="0">
              <a:solidFill>
                <a:srgbClr val="555555"/>
              </a:solidFill>
              <a:latin typeface="Garamond" panose="02020404030301010803" pitchFamily="18" charset="0"/>
            </a:endParaRPr>
          </a:p>
          <a:p>
            <a:pPr marL="0" indent="0" algn="just" fontAlgn="base">
              <a:buNone/>
            </a:pPr>
            <a:endParaRPr lang="it-IT" sz="5600" dirty="0" smtClean="0">
              <a:solidFill>
                <a:srgbClr val="555555"/>
              </a:solidFill>
              <a:latin typeface="Garamond" panose="02020404030301010803" pitchFamily="18" charset="0"/>
            </a:endParaRPr>
          </a:p>
          <a:p>
            <a:pPr algn="just"/>
            <a:r>
              <a:rPr lang="it-IT" sz="5600" b="1" dirty="0" smtClean="0">
                <a:solidFill>
                  <a:srgbClr val="000000"/>
                </a:solidFill>
                <a:latin typeface="Garamond" panose="02020404030301010803" pitchFamily="18" charset="0"/>
              </a:rPr>
              <a:t>L'accertamento catastale</a:t>
            </a:r>
            <a:r>
              <a:rPr lang="it-IT" sz="5600" dirty="0" smtClean="0">
                <a:solidFill>
                  <a:srgbClr val="000000"/>
                </a:solidFill>
                <a:latin typeface="Garamond" panose="02020404030301010803" pitchFamily="18" charset="0"/>
              </a:rPr>
              <a:t> è un atto amministrativo mediante</a:t>
            </a:r>
          </a:p>
          <a:p>
            <a:pPr marL="0" indent="0" algn="just">
              <a:buNone/>
            </a:pPr>
            <a:r>
              <a:rPr lang="it-IT" sz="5600" dirty="0">
                <a:solidFill>
                  <a:srgbClr val="000000"/>
                </a:solidFill>
                <a:latin typeface="Garamond" panose="02020404030301010803" pitchFamily="18" charset="0"/>
              </a:rPr>
              <a:t> </a:t>
            </a:r>
            <a:r>
              <a:rPr lang="it-IT" sz="5600" dirty="0" smtClean="0">
                <a:solidFill>
                  <a:srgbClr val="000000"/>
                </a:solidFill>
                <a:latin typeface="Garamond" panose="02020404030301010803" pitchFamily="18" charset="0"/>
              </a:rPr>
              <a:t>     il quale l'Agenzia del territorio </a:t>
            </a:r>
            <a:r>
              <a:rPr lang="it-IT" sz="5600" b="1" dirty="0" smtClean="0">
                <a:solidFill>
                  <a:srgbClr val="000000"/>
                </a:solidFill>
                <a:latin typeface="Garamond" panose="02020404030301010803" pitchFamily="18" charset="0"/>
              </a:rPr>
              <a:t>attribuisce o modifica la rendita</a:t>
            </a:r>
          </a:p>
          <a:p>
            <a:pPr marL="0" indent="0" algn="just">
              <a:buNone/>
            </a:pPr>
            <a:r>
              <a:rPr lang="it-IT" sz="5600" b="1" dirty="0">
                <a:solidFill>
                  <a:srgbClr val="000000"/>
                </a:solidFill>
                <a:latin typeface="Garamond" panose="02020404030301010803" pitchFamily="18" charset="0"/>
              </a:rPr>
              <a:t> </a:t>
            </a:r>
            <a:r>
              <a:rPr lang="it-IT" sz="5600" b="1" dirty="0" smtClean="0">
                <a:solidFill>
                  <a:srgbClr val="000000"/>
                </a:solidFill>
                <a:latin typeface="Garamond" panose="02020404030301010803" pitchFamily="18" charset="0"/>
              </a:rPr>
              <a:t>     catastale di terreni e fabbricati.</a:t>
            </a:r>
          </a:p>
          <a:p>
            <a:pPr marL="0" indent="0" algn="just">
              <a:buNone/>
            </a:pPr>
            <a:endParaRPr lang="it-IT" sz="5600" b="1" dirty="0" smtClean="0">
              <a:solidFill>
                <a:srgbClr val="000000"/>
              </a:solidFill>
              <a:latin typeface="Garamond" panose="02020404030301010803" pitchFamily="18" charset="0"/>
            </a:endParaRPr>
          </a:p>
          <a:p>
            <a:pPr marL="0" indent="0" algn="just">
              <a:buNone/>
            </a:pPr>
            <a:endParaRPr lang="it-IT" sz="5600" b="1" dirty="0" smtClean="0">
              <a:solidFill>
                <a:srgbClr val="000000"/>
              </a:solidFill>
              <a:latin typeface="Garamond" panose="02020404030301010803" pitchFamily="18" charset="0"/>
            </a:endParaRPr>
          </a:p>
          <a:p>
            <a:pPr algn="just"/>
            <a:r>
              <a:rPr lang="it-IT" sz="5600" b="1" dirty="0" smtClean="0">
                <a:solidFill>
                  <a:srgbClr val="000000"/>
                </a:solidFill>
                <a:latin typeface="Garamond" panose="02020404030301010803" pitchFamily="18" charset="0"/>
              </a:rPr>
              <a:t>Recentemente</a:t>
            </a:r>
            <a:r>
              <a:rPr lang="it-IT" sz="5400" dirty="0" smtClean="0">
                <a:solidFill>
                  <a:srgbClr val="333333"/>
                </a:solidFill>
                <a:latin typeface="Garamond" panose="02020404030301010803" pitchFamily="18" charset="0"/>
              </a:rPr>
              <a:t> </a:t>
            </a:r>
            <a:r>
              <a:rPr lang="it-IT" sz="5400" dirty="0">
                <a:solidFill>
                  <a:srgbClr val="333333"/>
                </a:solidFill>
                <a:latin typeface="Garamond" panose="02020404030301010803" pitchFamily="18" charset="0"/>
              </a:rPr>
              <a:t>ci si è resi </a:t>
            </a:r>
            <a:r>
              <a:rPr lang="it-IT" sz="5400" dirty="0" smtClean="0">
                <a:solidFill>
                  <a:srgbClr val="333333"/>
                </a:solidFill>
                <a:latin typeface="Garamond" panose="02020404030301010803" pitchFamily="18" charset="0"/>
              </a:rPr>
              <a:t>conto </a:t>
            </a:r>
            <a:r>
              <a:rPr lang="it-IT" sz="5400" dirty="0">
                <a:solidFill>
                  <a:srgbClr val="333333"/>
                </a:solidFill>
                <a:latin typeface="Garamond" panose="02020404030301010803" pitchFamily="18" charset="0"/>
              </a:rPr>
              <a:t>che l’Amministrazione </a:t>
            </a:r>
            <a:r>
              <a:rPr lang="it-IT" sz="5400" dirty="0" smtClean="0">
                <a:solidFill>
                  <a:srgbClr val="333333"/>
                </a:solidFill>
                <a:latin typeface="Garamond" panose="02020404030301010803" pitchFamily="18" charset="0"/>
              </a:rPr>
              <a:t>Finanziaria</a:t>
            </a:r>
            <a:r>
              <a:rPr lang="it-IT" sz="5400" dirty="0">
                <a:solidFill>
                  <a:srgbClr val="333333"/>
                </a:solidFill>
                <a:latin typeface="Garamond" panose="02020404030301010803" pitchFamily="18" charset="0"/>
              </a:rPr>
              <a:t> ha inflazionato gli invii, sviluppati molte volte a “tavolino”, senza considerare il vero valore dell’immobile, fondando le maggiori imposte, semplicemente su dati statistici – matematici</a:t>
            </a:r>
            <a:r>
              <a:rPr lang="it-IT" sz="5400" dirty="0" smtClean="0">
                <a:solidFill>
                  <a:srgbClr val="333333"/>
                </a:solidFill>
                <a:latin typeface="Garamond" panose="02020404030301010803" pitchFamily="18" charset="0"/>
              </a:rPr>
              <a:t>.</a:t>
            </a:r>
          </a:p>
          <a:p>
            <a:pPr marL="0" indent="0" algn="just">
              <a:buNone/>
            </a:pPr>
            <a:endParaRPr lang="it-IT" sz="5400" dirty="0" smtClean="0">
              <a:solidFill>
                <a:srgbClr val="333333"/>
              </a:solidFill>
              <a:latin typeface="Garamond" panose="02020404030301010803" pitchFamily="18" charset="0"/>
            </a:endParaRPr>
          </a:p>
          <a:p>
            <a:pPr algn="just"/>
            <a:r>
              <a:rPr lang="it-IT" sz="5600" dirty="0" smtClean="0">
                <a:solidFill>
                  <a:srgbClr val="333333"/>
                </a:solidFill>
                <a:latin typeface="Garamond" panose="02020404030301010803" pitchFamily="18" charset="0"/>
              </a:rPr>
              <a:t>“</a:t>
            </a:r>
            <a:r>
              <a:rPr lang="it-IT" sz="5600" i="1" dirty="0">
                <a:solidFill>
                  <a:srgbClr val="333333"/>
                </a:solidFill>
                <a:latin typeface="Garamond" panose="02020404030301010803" pitchFamily="18" charset="0"/>
              </a:rPr>
              <a:t>Con la  sentenza della Commissione Tributaria Provinciale di Roma, n. 547/5/13, depositata il 31.10.2013, è stato accolto il ricorso proposto da alcuni contribuenti avverso un avviso di rettifica e liquidazione delle imposte di registro, ipotecaria e catastale, relativamente al maggior valore attributo ad un immobile dall'Agenzia delle Entrate. </a:t>
            </a:r>
            <a:r>
              <a:rPr lang="it-IT" sz="5600" b="1" i="1" dirty="0">
                <a:solidFill>
                  <a:srgbClr val="333333"/>
                </a:solidFill>
                <a:latin typeface="Garamond" panose="02020404030301010803" pitchFamily="18" charset="0"/>
              </a:rPr>
              <a:t>La sentenza rileva ed evidenzia una mera natura matematico- finanziaria degli elementi valutativi dell’OMI</a:t>
            </a:r>
            <a:r>
              <a:rPr lang="it-IT" sz="5600" i="1" dirty="0">
                <a:solidFill>
                  <a:srgbClr val="333333"/>
                </a:solidFill>
                <a:latin typeface="Garamond" panose="02020404030301010803" pitchFamily="18" charset="0"/>
              </a:rPr>
              <a:t> (Osservatorio del Mercato Immobiliare) tali da non consentire agli uffici finanziari di avvalersi esclusivamente di tali elementi per fondare un accertamento fiscale immobiliare; Inoltre si riconosce ai contribuenti di avvalersi  di una perizia giurata che la congruità del valore venale dell'immobile dichiarato.”</a:t>
            </a:r>
            <a:endParaRPr lang="it-IT" sz="5600" dirty="0">
              <a:solidFill>
                <a:srgbClr val="333333"/>
              </a:solidFill>
              <a:latin typeface="Garamond" panose="02020404030301010803" pitchFamily="18" charset="0"/>
            </a:endParaRPr>
          </a:p>
          <a:p>
            <a:pPr marL="0" indent="0" algn="just">
              <a:buNone/>
            </a:pPr>
            <a:r>
              <a:rPr lang="it-IT" sz="5600" dirty="0">
                <a:solidFill>
                  <a:srgbClr val="333333"/>
                </a:solidFill>
                <a:latin typeface="Garamond" panose="02020404030301010803" pitchFamily="18" charset="0"/>
              </a:rPr>
              <a:t/>
            </a:r>
            <a:br>
              <a:rPr lang="it-IT" sz="5600" dirty="0">
                <a:solidFill>
                  <a:srgbClr val="333333"/>
                </a:solidFill>
                <a:latin typeface="Garamond" panose="02020404030301010803" pitchFamily="18" charset="0"/>
              </a:rPr>
            </a:br>
            <a:endParaRPr lang="it-IT" sz="5600" dirty="0">
              <a:solidFill>
                <a:srgbClr val="333333"/>
              </a:solidFill>
              <a:latin typeface="Garamond" panose="02020404030301010803" pitchFamily="18" charset="0"/>
            </a:endParaRPr>
          </a:p>
          <a:p>
            <a:pPr marL="0" indent="0" algn="just">
              <a:buNone/>
            </a:pPr>
            <a:r>
              <a:rPr lang="it-IT" sz="5600" dirty="0">
                <a:solidFill>
                  <a:srgbClr val="333333"/>
                </a:solidFill>
                <a:latin typeface="Garamond" panose="02020404030301010803" pitchFamily="18" charset="0"/>
              </a:rPr>
              <a:t/>
            </a:r>
            <a:br>
              <a:rPr lang="it-IT" sz="5600" dirty="0">
                <a:solidFill>
                  <a:srgbClr val="333333"/>
                </a:solidFill>
                <a:latin typeface="Garamond" panose="02020404030301010803" pitchFamily="18" charset="0"/>
              </a:rPr>
            </a:br>
            <a:endParaRPr lang="it-IT" sz="5600" dirty="0">
              <a:solidFill>
                <a:srgbClr val="333333"/>
              </a:solidFill>
              <a:latin typeface="Garamond" panose="02020404030301010803" pitchFamily="18" charset="0"/>
            </a:endParaRPr>
          </a:p>
          <a:p>
            <a:pPr algn="just"/>
            <a:endParaRPr lang="it-IT" sz="3400" dirty="0" smtClean="0">
              <a:solidFill>
                <a:srgbClr val="000000"/>
              </a:solidFill>
              <a:latin typeface="Garamond" panose="02020404030301010803" pitchFamily="18" charset="0"/>
            </a:endParaRPr>
          </a:p>
          <a:p>
            <a:pPr marL="0" indent="0" algn="just">
              <a:buNone/>
            </a:pPr>
            <a:r>
              <a:rPr lang="it-IT" dirty="0" smtClean="0">
                <a:solidFill>
                  <a:srgbClr val="000000"/>
                </a:solidFill>
                <a:latin typeface="Helvetica"/>
              </a:rPr>
              <a:t/>
            </a:r>
            <a:br>
              <a:rPr lang="it-IT" dirty="0" smtClean="0">
                <a:solidFill>
                  <a:srgbClr val="000000"/>
                </a:solidFill>
                <a:latin typeface="Helvetica"/>
              </a:rPr>
            </a:br>
            <a:r>
              <a:rPr lang="it-IT" dirty="0" smtClean="0">
                <a:solidFill>
                  <a:srgbClr val="000000"/>
                </a:solidFill>
                <a:latin typeface="Helvetica"/>
              </a:rPr>
              <a:t/>
            </a:r>
            <a:br>
              <a:rPr lang="it-IT" dirty="0" smtClean="0">
                <a:solidFill>
                  <a:srgbClr val="000000"/>
                </a:solidFill>
                <a:latin typeface="Helvetica"/>
              </a:rPr>
            </a:br>
            <a:endParaRPr lang="it-IT" dirty="0"/>
          </a:p>
        </p:txBody>
      </p:sp>
      <p:sp>
        <p:nvSpPr>
          <p:cNvPr id="4" name="Segnaposto piè di pagina 3"/>
          <p:cNvSpPr>
            <a:spLocks noGrp="1"/>
          </p:cNvSpPr>
          <p:nvPr>
            <p:ph type="ftr" sz="quarter" idx="11"/>
          </p:nvPr>
        </p:nvSpPr>
        <p:spPr/>
        <p:txBody>
          <a:bodyPr/>
          <a:lstStyle/>
          <a:p>
            <a:r>
              <a:rPr lang="it-IT" dirty="0" smtClean="0"/>
              <a:t>32</a:t>
            </a:r>
          </a:p>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640311"/>
            <a:ext cx="1503610" cy="1503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380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solidFill>
                  <a:srgbClr val="C00000"/>
                </a:solidFill>
                <a:effectLst>
                  <a:outerShdw blurRad="38100" dist="38100" dir="2700000" algn="tl">
                    <a:srgbClr val="000000">
                      <a:alpha val="43137"/>
                    </a:srgbClr>
                  </a:outerShdw>
                </a:effectLst>
              </a:rPr>
              <a:t>Come difendersi:</a:t>
            </a:r>
            <a:endParaRPr lang="it-IT" sz="2800" b="1" dirty="0">
              <a:solidFill>
                <a:srgbClr val="C0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32500" lnSpcReduction="20000"/>
          </a:bodyPr>
          <a:lstStyle/>
          <a:p>
            <a:pPr marL="0" lvl="0" indent="0" algn="just">
              <a:buClr>
                <a:srgbClr val="0BD0D9"/>
              </a:buClr>
              <a:buNone/>
            </a:pPr>
            <a:endParaRPr lang="it-IT" sz="2000" dirty="0" smtClean="0">
              <a:solidFill>
                <a:srgbClr val="333333"/>
              </a:solidFill>
              <a:latin typeface="Garamond" panose="02020404030301010803" pitchFamily="18" charset="0"/>
            </a:endParaRPr>
          </a:p>
          <a:p>
            <a:pPr marL="0" lvl="0" indent="0">
              <a:buClr>
                <a:srgbClr val="0BD0D9"/>
              </a:buClr>
              <a:buNone/>
            </a:pPr>
            <a:endParaRPr lang="it-IT" sz="6400" dirty="0">
              <a:solidFill>
                <a:srgbClr val="333333"/>
              </a:solidFill>
              <a:latin typeface="Garamond" panose="02020404030301010803" pitchFamily="18" charset="0"/>
            </a:endParaRPr>
          </a:p>
          <a:p>
            <a:pPr lvl="0">
              <a:buClr>
                <a:srgbClr val="0BD0D9"/>
              </a:buClr>
            </a:pPr>
            <a:r>
              <a:rPr lang="it-IT" sz="5600" dirty="0">
                <a:solidFill>
                  <a:srgbClr val="333333"/>
                </a:solidFill>
                <a:latin typeface="Garamond" panose="02020404030301010803" pitchFamily="18" charset="0"/>
              </a:rPr>
              <a:t>E’ possibile seguire uno schema standard nell’esaminare l’avviso di liquidazione </a:t>
            </a:r>
            <a:r>
              <a:rPr lang="it-IT" sz="5600" dirty="0" smtClean="0">
                <a:solidFill>
                  <a:srgbClr val="333333"/>
                </a:solidFill>
                <a:latin typeface="Garamond" panose="02020404030301010803" pitchFamily="18" charset="0"/>
              </a:rPr>
              <a:t>redatto dall’Agenzia:</a:t>
            </a:r>
            <a:r>
              <a:rPr lang="it-IT" sz="5600" dirty="0">
                <a:solidFill>
                  <a:srgbClr val="333333"/>
                </a:solidFill>
                <a:latin typeface="Garamond" panose="02020404030301010803" pitchFamily="18" charset="0"/>
              </a:rPr>
              <a:t/>
            </a:r>
            <a:br>
              <a:rPr lang="it-IT" sz="5600" dirty="0">
                <a:solidFill>
                  <a:srgbClr val="333333"/>
                </a:solidFill>
                <a:latin typeface="Garamond" panose="02020404030301010803" pitchFamily="18" charset="0"/>
              </a:rPr>
            </a:br>
            <a:endParaRPr lang="it-IT" sz="5600" dirty="0">
              <a:solidFill>
                <a:srgbClr val="333333"/>
              </a:solidFill>
              <a:latin typeface="Garamond" panose="02020404030301010803" pitchFamily="18" charset="0"/>
            </a:endParaRPr>
          </a:p>
          <a:p>
            <a:pPr lvl="0" indent="-228600">
              <a:buClr>
                <a:srgbClr val="0BD0D9"/>
              </a:buClr>
            </a:pPr>
            <a:r>
              <a:rPr lang="it-IT" sz="5600" dirty="0">
                <a:solidFill>
                  <a:srgbClr val="333333"/>
                </a:solidFill>
                <a:latin typeface="Garamond" panose="02020404030301010803" pitchFamily="18" charset="0"/>
              </a:rPr>
              <a:t>   </a:t>
            </a:r>
            <a:r>
              <a:rPr lang="it-IT" sz="5600" dirty="0" smtClean="0">
                <a:solidFill>
                  <a:srgbClr val="333333"/>
                </a:solidFill>
                <a:latin typeface="Garamond" panose="02020404030301010803" pitchFamily="18" charset="0"/>
              </a:rPr>
              <a:t>A</a:t>
            </a:r>
            <a:r>
              <a:rPr lang="it-IT" sz="5600" dirty="0">
                <a:solidFill>
                  <a:srgbClr val="333333"/>
                </a:solidFill>
                <a:latin typeface="Garamond" panose="02020404030301010803" pitchFamily="18" charset="0"/>
              </a:rPr>
              <a:t>.    </a:t>
            </a:r>
            <a:r>
              <a:rPr lang="it-IT" sz="5600" dirty="0" smtClean="0">
                <a:solidFill>
                  <a:srgbClr val="333333"/>
                </a:solidFill>
                <a:latin typeface="Garamond" panose="02020404030301010803" pitchFamily="18" charset="0"/>
              </a:rPr>
              <a:t>E</a:t>
            </a:r>
            <a:r>
              <a:rPr lang="it-IT" sz="5600" dirty="0">
                <a:solidFill>
                  <a:srgbClr val="333333"/>
                </a:solidFill>
                <a:latin typeface="Garamond" panose="02020404030301010803" pitchFamily="18" charset="0"/>
              </a:rPr>
              <a:t>’ preferibile controllare in primis tutti gli elementi di fatto </a:t>
            </a:r>
            <a:r>
              <a:rPr lang="it-IT" sz="5600" dirty="0" smtClean="0">
                <a:solidFill>
                  <a:srgbClr val="333333"/>
                </a:solidFill>
                <a:latin typeface="Garamond" panose="02020404030301010803" pitchFamily="18" charset="0"/>
              </a:rPr>
              <a:t>dell’avviso: </a:t>
            </a:r>
            <a:r>
              <a:rPr lang="it-IT" sz="5600" dirty="0">
                <a:solidFill>
                  <a:srgbClr val="333333"/>
                </a:solidFill>
                <a:latin typeface="Garamond" panose="02020404030301010803" pitchFamily="18" charset="0"/>
              </a:rPr>
              <a:t>la motivazione, il numero di pagine</a:t>
            </a:r>
            <a:r>
              <a:rPr lang="it-IT" sz="5600" dirty="0" smtClean="0">
                <a:solidFill>
                  <a:srgbClr val="333333"/>
                </a:solidFill>
                <a:latin typeface="Garamond" panose="02020404030301010803" pitchFamily="18" charset="0"/>
              </a:rPr>
              <a:t>,</a:t>
            </a:r>
            <a:r>
              <a:rPr lang="it-IT" sz="5600" dirty="0">
                <a:solidFill>
                  <a:srgbClr val="333333"/>
                </a:solidFill>
                <a:latin typeface="Garamond" panose="02020404030301010803" pitchFamily="18" charset="0"/>
              </a:rPr>
              <a:t> i dati dell’immobile, </a:t>
            </a:r>
            <a:r>
              <a:rPr lang="it-IT" sz="5600" dirty="0" smtClean="0">
                <a:solidFill>
                  <a:srgbClr val="333333"/>
                </a:solidFill>
                <a:latin typeface="Garamond" panose="02020404030301010803" pitchFamily="18" charset="0"/>
              </a:rPr>
              <a:t>intestazione…in </a:t>
            </a:r>
            <a:r>
              <a:rPr lang="it-IT" sz="5600" dirty="0">
                <a:solidFill>
                  <a:srgbClr val="333333"/>
                </a:solidFill>
                <a:latin typeface="Garamond" panose="02020404030301010803" pitchFamily="18" charset="0"/>
              </a:rPr>
              <a:t>modo tale da avere, in caso di contenzioso, una buona forza persuasiva </a:t>
            </a:r>
            <a:r>
              <a:rPr lang="it-IT" sz="5600" dirty="0" smtClean="0">
                <a:solidFill>
                  <a:srgbClr val="333333"/>
                </a:solidFill>
                <a:latin typeface="Garamond" panose="02020404030301010803" pitchFamily="18" charset="0"/>
              </a:rPr>
              <a:t>.</a:t>
            </a:r>
          </a:p>
          <a:p>
            <a:pPr marL="45720" lvl="0" indent="0">
              <a:buClr>
                <a:srgbClr val="0BD0D9"/>
              </a:buClr>
              <a:buNone/>
            </a:pPr>
            <a:endParaRPr lang="it-IT" sz="5600" dirty="0">
              <a:solidFill>
                <a:srgbClr val="333333"/>
              </a:solidFill>
              <a:latin typeface="Garamond" panose="02020404030301010803" pitchFamily="18" charset="0"/>
            </a:endParaRPr>
          </a:p>
          <a:p>
            <a:pPr lvl="0" indent="-228600">
              <a:buClr>
                <a:srgbClr val="0BD0D9"/>
              </a:buClr>
            </a:pPr>
            <a:r>
              <a:rPr lang="it-IT" sz="5600" dirty="0">
                <a:solidFill>
                  <a:srgbClr val="333333"/>
                </a:solidFill>
                <a:latin typeface="Garamond" panose="02020404030301010803" pitchFamily="18" charset="0"/>
              </a:rPr>
              <a:t>   </a:t>
            </a:r>
            <a:r>
              <a:rPr lang="it-IT" sz="5600" dirty="0" smtClean="0">
                <a:solidFill>
                  <a:srgbClr val="333333"/>
                </a:solidFill>
                <a:latin typeface="Garamond" panose="02020404030301010803" pitchFamily="18" charset="0"/>
              </a:rPr>
              <a:t>B</a:t>
            </a:r>
            <a:r>
              <a:rPr lang="it-IT" sz="5600" dirty="0">
                <a:solidFill>
                  <a:srgbClr val="333333"/>
                </a:solidFill>
                <a:latin typeface="Garamond" panose="02020404030301010803" pitchFamily="18" charset="0"/>
              </a:rPr>
              <a:t>.       </a:t>
            </a:r>
            <a:r>
              <a:rPr lang="it-IT" sz="5600" dirty="0" smtClean="0">
                <a:solidFill>
                  <a:srgbClr val="333333"/>
                </a:solidFill>
                <a:latin typeface="Garamond" panose="02020404030301010803" pitchFamily="18" charset="0"/>
              </a:rPr>
              <a:t>Entrare </a:t>
            </a:r>
            <a:r>
              <a:rPr lang="it-IT" sz="5600" dirty="0">
                <a:solidFill>
                  <a:srgbClr val="333333"/>
                </a:solidFill>
                <a:latin typeface="Garamond" panose="02020404030301010803" pitchFamily="18" charset="0"/>
              </a:rPr>
              <a:t>nel merito dalla </a:t>
            </a:r>
            <a:r>
              <a:rPr lang="it-IT" sz="5600" dirty="0" smtClean="0">
                <a:solidFill>
                  <a:srgbClr val="333333"/>
                </a:solidFill>
                <a:latin typeface="Garamond" panose="02020404030301010803" pitchFamily="18" charset="0"/>
              </a:rPr>
              <a:t>motivazione, </a:t>
            </a:r>
            <a:r>
              <a:rPr lang="it-IT" sz="5600" dirty="0">
                <a:solidFill>
                  <a:srgbClr val="333333"/>
                </a:solidFill>
                <a:latin typeface="Garamond" panose="02020404030301010803" pitchFamily="18" charset="0"/>
              </a:rPr>
              <a:t>cioè,  capire come l’agenzia ha determinato il valore normale </a:t>
            </a:r>
            <a:r>
              <a:rPr lang="it-IT" sz="5600" dirty="0" smtClean="0">
                <a:solidFill>
                  <a:srgbClr val="333333"/>
                </a:solidFill>
                <a:latin typeface="Garamond" panose="02020404030301010803" pitchFamily="18" charset="0"/>
              </a:rPr>
              <a:t>e </a:t>
            </a:r>
            <a:r>
              <a:rPr lang="it-IT" sz="5600" dirty="0">
                <a:solidFill>
                  <a:srgbClr val="333333"/>
                </a:solidFill>
                <a:latin typeface="Garamond" panose="02020404030301010803" pitchFamily="18" charset="0"/>
              </a:rPr>
              <a:t>cercare delle controdeduzioni</a:t>
            </a:r>
            <a:r>
              <a:rPr lang="it-IT" sz="5600" dirty="0" smtClean="0">
                <a:solidFill>
                  <a:srgbClr val="333333"/>
                </a:solidFill>
                <a:latin typeface="Garamond" panose="02020404030301010803" pitchFamily="18" charset="0"/>
              </a:rPr>
              <a:t>.</a:t>
            </a:r>
          </a:p>
          <a:p>
            <a:pPr marL="45720" lvl="0" indent="0">
              <a:buClr>
                <a:srgbClr val="0BD0D9"/>
              </a:buClr>
              <a:buNone/>
            </a:pPr>
            <a:endParaRPr lang="it-IT" sz="5600" dirty="0">
              <a:solidFill>
                <a:srgbClr val="333333"/>
              </a:solidFill>
              <a:latin typeface="Garamond" panose="02020404030301010803" pitchFamily="18" charset="0"/>
            </a:endParaRPr>
          </a:p>
          <a:p>
            <a:pPr lvl="0">
              <a:buClr>
                <a:srgbClr val="0BD0D9"/>
              </a:buClr>
            </a:pPr>
            <a:r>
              <a:rPr lang="it-IT" sz="5600" dirty="0">
                <a:solidFill>
                  <a:srgbClr val="333333"/>
                </a:solidFill>
                <a:latin typeface="Garamond" panose="02020404030301010803" pitchFamily="18" charset="0"/>
              </a:rPr>
              <a:t>Di solito i valori normali indicati dall’Ade </a:t>
            </a:r>
            <a:r>
              <a:rPr lang="it-IT" sz="5600" dirty="0" smtClean="0">
                <a:solidFill>
                  <a:srgbClr val="333333"/>
                </a:solidFill>
                <a:latin typeface="Garamond" panose="02020404030301010803" pitchFamily="18" charset="0"/>
              </a:rPr>
              <a:t>(Agenzia delle Entrate) sono </a:t>
            </a:r>
            <a:r>
              <a:rPr lang="it-IT" sz="5600" dirty="0">
                <a:solidFill>
                  <a:srgbClr val="333333"/>
                </a:solidFill>
                <a:latin typeface="Garamond" panose="02020404030301010803" pitchFamily="18" charset="0"/>
              </a:rPr>
              <a:t>calcolati considerando le quotazioni </a:t>
            </a:r>
            <a:r>
              <a:rPr lang="it-IT" sz="5600" dirty="0" smtClean="0">
                <a:solidFill>
                  <a:srgbClr val="333333"/>
                </a:solidFill>
                <a:latin typeface="Garamond" panose="02020404030301010803" pitchFamily="18" charset="0"/>
              </a:rPr>
              <a:t>dell’OMI (Osservatorio del Mercato Immobiliare), </a:t>
            </a:r>
            <a:r>
              <a:rPr lang="it-IT" sz="5600" dirty="0">
                <a:solidFill>
                  <a:srgbClr val="333333"/>
                </a:solidFill>
                <a:latin typeface="Garamond" panose="02020404030301010803" pitchFamily="18" charset="0"/>
              </a:rPr>
              <a:t>come detto in precedenza, tali valori possono essere smontati con documenti fondati.</a:t>
            </a:r>
          </a:p>
          <a:p>
            <a:pPr lvl="0" algn="just">
              <a:buClr>
                <a:srgbClr val="0BD0D9"/>
              </a:buClr>
            </a:pPr>
            <a:endParaRPr lang="it-IT" sz="2000" dirty="0" smtClean="0">
              <a:solidFill>
                <a:srgbClr val="333333"/>
              </a:solidFill>
              <a:latin typeface="Garamond" panose="02020404030301010803" pitchFamily="18" charset="0"/>
            </a:endParaRPr>
          </a:p>
          <a:p>
            <a:pPr lvl="0" algn="just">
              <a:buClr>
                <a:srgbClr val="0BD0D9"/>
              </a:buClr>
            </a:pPr>
            <a:endParaRPr lang="it-IT" sz="2000" dirty="0">
              <a:solidFill>
                <a:srgbClr val="333333"/>
              </a:solidFill>
              <a:latin typeface="Garamond" panose="02020404030301010803" pitchFamily="18" charset="0"/>
            </a:endParaRPr>
          </a:p>
          <a:p>
            <a:pPr lvl="0" algn="just">
              <a:buClr>
                <a:srgbClr val="0BD0D9"/>
              </a:buClr>
            </a:pPr>
            <a:endParaRPr lang="it-IT" sz="2000" dirty="0" smtClean="0">
              <a:solidFill>
                <a:srgbClr val="333333"/>
              </a:solidFill>
              <a:latin typeface="Garamond" panose="02020404030301010803" pitchFamily="18" charset="0"/>
            </a:endParaRPr>
          </a:p>
          <a:p>
            <a:pPr lvl="0" algn="just">
              <a:buClr>
                <a:srgbClr val="0BD0D9"/>
              </a:buClr>
            </a:pPr>
            <a:endParaRPr lang="it-IT" sz="2000" dirty="0">
              <a:solidFill>
                <a:srgbClr val="333333"/>
              </a:solidFill>
              <a:latin typeface="Garamond" panose="02020404030301010803" pitchFamily="18" charset="0"/>
            </a:endParaRPr>
          </a:p>
          <a:p>
            <a:pPr lvl="0" algn="just">
              <a:buClr>
                <a:srgbClr val="0BD0D9"/>
              </a:buClr>
            </a:pPr>
            <a:endParaRPr lang="it-IT" sz="2000" dirty="0">
              <a:solidFill>
                <a:srgbClr val="333333"/>
              </a:solidFill>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smtClean="0"/>
              <a:t>33</a:t>
            </a:r>
            <a:endParaRPr lang="it-IT" dirty="0"/>
          </a:p>
        </p:txBody>
      </p:sp>
    </p:spTree>
    <p:extLst>
      <p:ext uri="{BB962C8B-B14F-4D97-AF65-F5344CB8AC3E}">
        <p14:creationId xmlns:p14="http://schemas.microsoft.com/office/powerpoint/2010/main" val="4202750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spcBef>
                <a:spcPct val="20000"/>
              </a:spcBef>
            </a:pPr>
            <a:r>
              <a:rPr lang="it-IT" sz="2800" b="1" dirty="0">
                <a:solidFill>
                  <a:srgbClr val="C00000"/>
                </a:solidFill>
                <a:effectLst>
                  <a:outerShdw blurRad="38100" dist="38100" dir="2700000" algn="tl">
                    <a:srgbClr val="000000">
                      <a:alpha val="43137"/>
                    </a:srgbClr>
                  </a:outerShdw>
                </a:effectLst>
                <a:latin typeface="Garamond" panose="02020404030301010803" pitchFamily="18" charset="0"/>
                <a:ea typeface="+mn-ea"/>
                <a:cs typeface="+mn-cs"/>
              </a:rPr>
              <a:t>E’ opportuna la:</a:t>
            </a:r>
            <a:r>
              <a:rPr lang="it-IT" sz="1300" b="1" dirty="0">
                <a:solidFill>
                  <a:srgbClr val="C00000"/>
                </a:solidFill>
                <a:effectLst>
                  <a:outerShdw blurRad="38100" dist="38100" dir="2700000" algn="tl">
                    <a:srgbClr val="000000">
                      <a:alpha val="43137"/>
                    </a:srgbClr>
                  </a:outerShdw>
                </a:effectLst>
                <a:latin typeface="Garamond" panose="02020404030301010803" pitchFamily="18" charset="0"/>
                <a:ea typeface="+mn-ea"/>
                <a:cs typeface="+mn-cs"/>
              </a:rPr>
              <a:t/>
            </a:r>
            <a:br>
              <a:rPr lang="it-IT" sz="1300" b="1" dirty="0">
                <a:solidFill>
                  <a:srgbClr val="C00000"/>
                </a:solidFill>
                <a:effectLst>
                  <a:outerShdw blurRad="38100" dist="38100" dir="2700000" algn="tl">
                    <a:srgbClr val="000000">
                      <a:alpha val="43137"/>
                    </a:srgbClr>
                  </a:outerShdw>
                </a:effectLst>
                <a:latin typeface="Garamond" panose="02020404030301010803" pitchFamily="18" charset="0"/>
                <a:ea typeface="+mn-ea"/>
                <a:cs typeface="+mn-cs"/>
              </a:rPr>
            </a:br>
            <a:endParaRPr lang="it-IT" dirty="0"/>
          </a:p>
        </p:txBody>
      </p:sp>
      <p:sp>
        <p:nvSpPr>
          <p:cNvPr id="3" name="Segnaposto contenuto 2"/>
          <p:cNvSpPr>
            <a:spLocks noGrp="1"/>
          </p:cNvSpPr>
          <p:nvPr>
            <p:ph idx="1"/>
          </p:nvPr>
        </p:nvSpPr>
        <p:spPr/>
        <p:txBody>
          <a:bodyPr>
            <a:normAutofit lnSpcReduction="10000"/>
          </a:bodyPr>
          <a:lstStyle/>
          <a:p>
            <a:pPr marL="0" lvl="0" indent="0" algn="just">
              <a:buClr>
                <a:srgbClr val="0BD0D9"/>
              </a:buClr>
              <a:buNone/>
            </a:pPr>
            <a:endParaRPr lang="it-IT" sz="1500" b="1" dirty="0">
              <a:solidFill>
                <a:srgbClr val="C00000"/>
              </a:solidFill>
              <a:effectLst>
                <a:outerShdw blurRad="38100" dist="38100" dir="2700000" algn="tl">
                  <a:srgbClr val="000000">
                    <a:alpha val="43137"/>
                  </a:srgbClr>
                </a:outerShdw>
              </a:effectLst>
              <a:latin typeface="Garamond" panose="02020404030301010803" pitchFamily="18" charset="0"/>
            </a:endParaRPr>
          </a:p>
          <a:p>
            <a:pPr marL="228600" lvl="0" algn="just">
              <a:buClr>
                <a:srgbClr val="0BD0D9"/>
              </a:buClr>
            </a:pPr>
            <a:r>
              <a:rPr lang="it-IT" sz="1400" dirty="0">
                <a:solidFill>
                  <a:srgbClr val="333333"/>
                </a:solidFill>
                <a:latin typeface="Garamond" panose="02020404030301010803" pitchFamily="18" charset="0"/>
              </a:rPr>
              <a:t>      </a:t>
            </a:r>
            <a:r>
              <a:rPr lang="it-IT" sz="1600" dirty="0">
                <a:solidFill>
                  <a:srgbClr val="333333"/>
                </a:solidFill>
                <a:latin typeface="Garamond" panose="02020404030301010803" pitchFamily="18" charset="0"/>
              </a:rPr>
              <a:t>   </a:t>
            </a:r>
            <a:r>
              <a:rPr lang="it-IT" sz="1600" b="1" dirty="0">
                <a:solidFill>
                  <a:srgbClr val="333333"/>
                </a:solidFill>
                <a:latin typeface="Garamond" panose="02020404030301010803" pitchFamily="18" charset="0"/>
              </a:rPr>
              <a:t>C.        </a:t>
            </a:r>
            <a:r>
              <a:rPr lang="it-IT" sz="1600" dirty="0">
                <a:solidFill>
                  <a:srgbClr val="333333"/>
                </a:solidFill>
                <a:latin typeface="Garamond" panose="02020404030301010803" pitchFamily="18" charset="0"/>
              </a:rPr>
              <a:t>La </a:t>
            </a:r>
            <a:r>
              <a:rPr lang="it-IT" sz="1600" b="1" dirty="0">
                <a:solidFill>
                  <a:srgbClr val="333333"/>
                </a:solidFill>
                <a:latin typeface="Garamond" panose="02020404030301010803" pitchFamily="18" charset="0"/>
              </a:rPr>
              <a:t>presenza di una perizia dell’immobile</a:t>
            </a:r>
            <a:r>
              <a:rPr lang="it-IT" sz="1600" dirty="0">
                <a:solidFill>
                  <a:srgbClr val="333333"/>
                </a:solidFill>
                <a:latin typeface="Garamond" panose="02020404030301010803" pitchFamily="18" charset="0"/>
              </a:rPr>
              <a:t> della casa, appartamento o fabbricato con data antecedente </a:t>
            </a:r>
            <a:r>
              <a:rPr lang="it-IT" sz="1600" dirty="0" smtClean="0">
                <a:solidFill>
                  <a:srgbClr val="333333"/>
                </a:solidFill>
                <a:latin typeface="Garamond" panose="02020404030301010803" pitchFamily="18" charset="0"/>
              </a:rPr>
              <a:t>all’atto di </a:t>
            </a:r>
            <a:r>
              <a:rPr lang="it-IT" sz="1600" dirty="0">
                <a:solidFill>
                  <a:srgbClr val="333333"/>
                </a:solidFill>
                <a:latin typeface="Garamond" panose="02020404030301010803" pitchFamily="18" charset="0"/>
              </a:rPr>
              <a:t>compravendita che supporti la nostra fissazione del prezzo. Meglio ancora se la perizia è elaborata non </a:t>
            </a:r>
            <a:r>
              <a:rPr lang="it-IT" sz="1600" dirty="0" smtClean="0">
                <a:solidFill>
                  <a:srgbClr val="333333"/>
                </a:solidFill>
                <a:latin typeface="Garamond" panose="02020404030301010803" pitchFamily="18" charset="0"/>
              </a:rPr>
              <a:t>da qualificati </a:t>
            </a:r>
            <a:r>
              <a:rPr lang="it-IT" sz="1600" dirty="0">
                <a:solidFill>
                  <a:srgbClr val="333333"/>
                </a:solidFill>
                <a:latin typeface="Garamond" panose="02020404030301010803" pitchFamily="18" charset="0"/>
              </a:rPr>
              <a:t>periti tecnici e terzi rispetto alle parti interessate dall’atto di compravendita</a:t>
            </a:r>
            <a:r>
              <a:rPr lang="it-IT" sz="1600" dirty="0" smtClean="0">
                <a:solidFill>
                  <a:srgbClr val="333333"/>
                </a:solidFill>
                <a:latin typeface="Garamond" panose="02020404030301010803" pitchFamily="18" charset="0"/>
              </a:rPr>
              <a:t>..</a:t>
            </a:r>
          </a:p>
          <a:p>
            <a:pPr marL="0" lvl="0" indent="0" algn="just">
              <a:buClr>
                <a:srgbClr val="0BD0D9"/>
              </a:buClr>
              <a:buNone/>
            </a:pPr>
            <a:endParaRPr lang="it-IT" sz="1600" dirty="0">
              <a:solidFill>
                <a:srgbClr val="333333"/>
              </a:solidFill>
              <a:latin typeface="Garamond" panose="02020404030301010803" pitchFamily="18" charset="0"/>
            </a:endParaRPr>
          </a:p>
          <a:p>
            <a:pPr marL="228600" lvl="0" algn="just">
              <a:buClr>
                <a:srgbClr val="0BD0D9"/>
              </a:buClr>
            </a:pPr>
            <a:r>
              <a:rPr lang="it-IT" sz="1600" dirty="0">
                <a:solidFill>
                  <a:srgbClr val="333333"/>
                </a:solidFill>
                <a:latin typeface="Garamond" panose="02020404030301010803" pitchFamily="18" charset="0"/>
              </a:rPr>
              <a:t>Gli elementi sopra </a:t>
            </a:r>
            <a:r>
              <a:rPr lang="it-IT" sz="1600" dirty="0" smtClean="0">
                <a:solidFill>
                  <a:srgbClr val="333333"/>
                </a:solidFill>
                <a:latin typeface="Garamond" panose="02020404030301010803" pitchFamily="18" charset="0"/>
              </a:rPr>
              <a:t>riportati </a:t>
            </a:r>
            <a:r>
              <a:rPr lang="it-IT" sz="1600" dirty="0">
                <a:solidFill>
                  <a:srgbClr val="333333"/>
                </a:solidFill>
                <a:latin typeface="Garamond" panose="02020404030301010803" pitchFamily="18" charset="0"/>
              </a:rPr>
              <a:t>sono degli ottimi strumenti di difesa soprattutto contro le cartelle emanate da luglio del 2009, in quanto l’agenzia delle entrate dovrà provare in maniera documentale il calcolo e la ricostruzione di un diverso valore,  non soltanto fondati su stime dell’</a:t>
            </a:r>
            <a:r>
              <a:rPr lang="it-IT" sz="1600" dirty="0" err="1">
                <a:solidFill>
                  <a:srgbClr val="333333"/>
                </a:solidFill>
                <a:latin typeface="Garamond" panose="02020404030301010803" pitchFamily="18" charset="0"/>
              </a:rPr>
              <a:t>o.m.i</a:t>
            </a:r>
            <a:r>
              <a:rPr lang="it-IT" sz="1600" dirty="0">
                <a:solidFill>
                  <a:srgbClr val="333333"/>
                </a:solidFill>
                <a:latin typeface="Garamond" panose="02020404030301010803" pitchFamily="18" charset="0"/>
              </a:rPr>
              <a:t>.,  perché solo in questo modo le  presunzioni semplici possano essere considerate gravi, precise e concordanti. </a:t>
            </a:r>
            <a:r>
              <a:rPr lang="it-IT" sz="1600" i="1" dirty="0">
                <a:solidFill>
                  <a:srgbClr val="333333"/>
                </a:solidFill>
                <a:latin typeface="Garamond" panose="02020404030301010803" pitchFamily="18" charset="0"/>
              </a:rPr>
              <a:t> </a:t>
            </a:r>
            <a:r>
              <a:rPr lang="it-IT" sz="1600" dirty="0">
                <a:solidFill>
                  <a:srgbClr val="333333"/>
                </a:solidFill>
                <a:latin typeface="Garamond" panose="02020404030301010803" pitchFamily="18" charset="0"/>
              </a:rPr>
              <a:t/>
            </a:r>
            <a:br>
              <a:rPr lang="it-IT" sz="1600" dirty="0">
                <a:solidFill>
                  <a:srgbClr val="333333"/>
                </a:solidFill>
                <a:latin typeface="Garamond" panose="02020404030301010803" pitchFamily="18" charset="0"/>
              </a:rPr>
            </a:br>
            <a:endParaRPr lang="it-IT" sz="1600" dirty="0">
              <a:solidFill>
                <a:srgbClr val="333333"/>
              </a:solidFill>
              <a:latin typeface="Garamond" panose="02020404030301010803" pitchFamily="18" charset="0"/>
            </a:endParaRPr>
          </a:p>
          <a:p>
            <a:pPr marL="228600" lvl="0" algn="just">
              <a:buClr>
                <a:srgbClr val="0BD0D9"/>
              </a:buClr>
            </a:pPr>
            <a:r>
              <a:rPr lang="it-IT" sz="1600" i="1" dirty="0">
                <a:solidFill>
                  <a:srgbClr val="333333"/>
                </a:solidFill>
                <a:latin typeface="Garamond" panose="02020404030301010803" pitchFamily="18" charset="0"/>
              </a:rPr>
              <a:t>Infine, è importante ricordare che  </a:t>
            </a:r>
            <a:r>
              <a:rPr lang="it-IT" sz="1600" b="1" i="1" dirty="0">
                <a:solidFill>
                  <a:srgbClr val="333333"/>
                </a:solidFill>
                <a:latin typeface="Garamond" panose="02020404030301010803" pitchFamily="18" charset="0"/>
              </a:rPr>
              <a:t>non esiste un prezzo che il fisco può imporci</a:t>
            </a:r>
            <a:r>
              <a:rPr lang="it-IT" sz="1600" i="1" dirty="0">
                <a:solidFill>
                  <a:srgbClr val="333333"/>
                </a:solidFill>
                <a:latin typeface="Garamond" panose="02020404030301010803" pitchFamily="18" charset="0"/>
              </a:rPr>
              <a:t> perché esiste un principio del libero mercato che è quello della libera contrattazione delle parti. Se decido di vendere una casa a mio </a:t>
            </a:r>
            <a:r>
              <a:rPr lang="it-IT" sz="1600" i="1" dirty="0" smtClean="0">
                <a:solidFill>
                  <a:srgbClr val="333333"/>
                </a:solidFill>
                <a:latin typeface="Garamond" panose="02020404030301010803" pitchFamily="18" charset="0"/>
              </a:rPr>
              <a:t>fratello </a:t>
            </a:r>
            <a:r>
              <a:rPr lang="it-IT" sz="1600" i="1" dirty="0">
                <a:solidFill>
                  <a:srgbClr val="333333"/>
                </a:solidFill>
                <a:latin typeface="Garamond" panose="02020404030301010803" pitchFamily="18" charset="0"/>
              </a:rPr>
              <a:t>ad un prezzo inferiore al valore di mercato posso farlo e nessuno può e deve obiettare nulla</a:t>
            </a:r>
            <a:r>
              <a:rPr lang="it-IT" sz="1600" i="1" dirty="0" smtClean="0">
                <a:solidFill>
                  <a:srgbClr val="333333"/>
                </a:solidFill>
                <a:latin typeface="Garamond" panose="02020404030301010803" pitchFamily="18" charset="0"/>
              </a:rPr>
              <a:t>.</a:t>
            </a:r>
          </a:p>
          <a:p>
            <a:pPr marL="0" lvl="0" indent="0" algn="just">
              <a:buClr>
                <a:srgbClr val="0BD0D9"/>
              </a:buClr>
              <a:buNone/>
            </a:pPr>
            <a:endParaRPr lang="it-IT" sz="1600" dirty="0">
              <a:solidFill>
                <a:srgbClr val="333333"/>
              </a:solidFill>
              <a:latin typeface="Garamond" panose="02020404030301010803" pitchFamily="18" charset="0"/>
            </a:endParaRPr>
          </a:p>
          <a:p>
            <a:pPr marL="228600" lvl="0" algn="just">
              <a:buClr>
                <a:srgbClr val="0BD0D9"/>
              </a:buClr>
            </a:pPr>
            <a:r>
              <a:rPr lang="it-IT" sz="1600" i="1" dirty="0" smtClean="0">
                <a:solidFill>
                  <a:srgbClr val="333333"/>
                </a:solidFill>
                <a:latin typeface="Garamond" panose="02020404030301010803" pitchFamily="18" charset="0"/>
              </a:rPr>
              <a:t>Ps</a:t>
            </a:r>
            <a:r>
              <a:rPr lang="it-IT" sz="1600" dirty="0" smtClean="0">
                <a:solidFill>
                  <a:srgbClr val="333333"/>
                </a:solidFill>
                <a:latin typeface="Garamond" panose="02020404030301010803" pitchFamily="18" charset="0"/>
              </a:rPr>
              <a:t>. </a:t>
            </a:r>
            <a:r>
              <a:rPr lang="it-IT" sz="1600" i="1" dirty="0" smtClean="0">
                <a:solidFill>
                  <a:srgbClr val="333333"/>
                </a:solidFill>
                <a:latin typeface="Garamond" panose="02020404030301010803" pitchFamily="18" charset="0"/>
              </a:rPr>
              <a:t>È </a:t>
            </a:r>
            <a:r>
              <a:rPr lang="it-IT" sz="1600" i="1" dirty="0">
                <a:solidFill>
                  <a:srgbClr val="333333"/>
                </a:solidFill>
                <a:latin typeface="Garamond" panose="02020404030301010803" pitchFamily="18" charset="0"/>
              </a:rPr>
              <a:t>opportuno anche prendere nota della circolare </a:t>
            </a:r>
            <a:r>
              <a:rPr lang="it-IT" sz="1600" i="1" dirty="0">
                <a:solidFill>
                  <a:srgbClr val="2B256F"/>
                </a:solidFill>
                <a:latin typeface="Garamond" panose="02020404030301010803" pitchFamily="18" charset="0"/>
                <a:hlinkClick r:id="rId2"/>
              </a:rPr>
              <a:t>18/E </a:t>
            </a:r>
            <a:r>
              <a:rPr lang="it-IT" sz="1600" i="1" dirty="0" smtClean="0">
                <a:solidFill>
                  <a:srgbClr val="2B256F"/>
                </a:solidFill>
                <a:latin typeface="Garamond" panose="02020404030301010803" pitchFamily="18" charset="0"/>
                <a:hlinkClick r:id="rId2"/>
              </a:rPr>
              <a:t>dell’ADE</a:t>
            </a:r>
            <a:r>
              <a:rPr lang="it-IT" sz="1600" i="1" dirty="0">
                <a:solidFill>
                  <a:srgbClr val="333333"/>
                </a:solidFill>
                <a:latin typeface="Garamond" panose="02020404030301010803" pitchFamily="18" charset="0"/>
              </a:rPr>
              <a:t> </a:t>
            </a:r>
            <a:r>
              <a:rPr lang="it-IT" sz="1600" i="1" dirty="0" smtClean="0">
                <a:solidFill>
                  <a:srgbClr val="333333"/>
                </a:solidFill>
                <a:latin typeface="Garamond" panose="02020404030301010803" pitchFamily="18" charset="0"/>
              </a:rPr>
              <a:t>(Agenzia delle Entrate).</a:t>
            </a:r>
            <a:endParaRPr lang="it-IT" sz="1600" dirty="0">
              <a:solidFill>
                <a:srgbClr val="333333"/>
              </a:solidFill>
              <a:latin typeface="Garamond" panose="02020404030301010803" pitchFamily="18" charset="0"/>
            </a:endParaRPr>
          </a:p>
          <a:p>
            <a:pPr lvl="0" algn="just">
              <a:buClr>
                <a:srgbClr val="0BD0D9"/>
              </a:buClr>
            </a:pPr>
            <a:endParaRPr lang="it-IT" sz="200" dirty="0">
              <a:solidFill>
                <a:srgbClr val="000000"/>
              </a:solidFill>
              <a:latin typeface="Garamond" panose="02020404030301010803" pitchFamily="18" charset="0"/>
            </a:endParaRPr>
          </a:p>
          <a:p>
            <a:pPr marL="0" lvl="0" indent="0" algn="just">
              <a:buClr>
                <a:srgbClr val="0BD0D9"/>
              </a:buClr>
              <a:buNone/>
            </a:pPr>
            <a:r>
              <a:rPr lang="it-IT" sz="200" dirty="0">
                <a:solidFill>
                  <a:srgbClr val="000000"/>
                </a:solidFill>
                <a:latin typeface="Helvetica"/>
              </a:rPr>
              <a:t/>
            </a:r>
            <a:br>
              <a:rPr lang="it-IT" sz="200" dirty="0">
                <a:solidFill>
                  <a:srgbClr val="000000"/>
                </a:solidFill>
                <a:latin typeface="Helvetica"/>
              </a:rPr>
            </a:br>
            <a:r>
              <a:rPr lang="it-IT" sz="200" dirty="0">
                <a:solidFill>
                  <a:srgbClr val="000000"/>
                </a:solidFill>
                <a:latin typeface="Helvetica"/>
              </a:rPr>
              <a:t/>
            </a:r>
            <a:br>
              <a:rPr lang="it-IT" sz="200" dirty="0">
                <a:solidFill>
                  <a:srgbClr val="000000"/>
                </a:solidFill>
                <a:latin typeface="Helvetica"/>
              </a:rPr>
            </a:br>
            <a:endParaRPr lang="it-IT" sz="200" dirty="0">
              <a:solidFill>
                <a:prstClr val="black"/>
              </a:solidFill>
            </a:endParaRPr>
          </a:p>
          <a:p>
            <a:pPr lvl="0">
              <a:buClr>
                <a:srgbClr val="0BD0D9"/>
              </a:buClr>
            </a:pPr>
            <a:endParaRPr lang="it-IT" sz="700" dirty="0">
              <a:solidFill>
                <a:prstClr val="black"/>
              </a:solidFill>
            </a:endParaRPr>
          </a:p>
          <a:p>
            <a:pPr marL="0" indent="0">
              <a:buNone/>
            </a:pPr>
            <a:endParaRPr lang="it-IT" dirty="0"/>
          </a:p>
        </p:txBody>
      </p:sp>
      <p:sp>
        <p:nvSpPr>
          <p:cNvPr id="4" name="Segnaposto piè di pagina 3"/>
          <p:cNvSpPr>
            <a:spLocks noGrp="1"/>
          </p:cNvSpPr>
          <p:nvPr>
            <p:ph type="ftr" sz="quarter" idx="11"/>
          </p:nvPr>
        </p:nvSpPr>
        <p:spPr/>
        <p:txBody>
          <a:bodyPr/>
          <a:lstStyle/>
          <a:p>
            <a:r>
              <a:rPr lang="it-IT" dirty="0" smtClean="0"/>
              <a:t>34</a:t>
            </a:r>
            <a:endParaRPr lang="it-IT" dirty="0"/>
          </a:p>
        </p:txBody>
      </p:sp>
    </p:spTree>
    <p:extLst>
      <p:ext uri="{BB962C8B-B14F-4D97-AF65-F5344CB8AC3E}">
        <p14:creationId xmlns:p14="http://schemas.microsoft.com/office/powerpoint/2010/main" val="3787879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solidFill>
                  <a:schemeClr val="accent1"/>
                </a:solidFill>
                <a:effectLst>
                  <a:outerShdw blurRad="38100" dist="38100" dir="2700000" algn="tl">
                    <a:srgbClr val="000000">
                      <a:alpha val="43137"/>
                    </a:srgbClr>
                  </a:outerShdw>
                </a:effectLst>
              </a:rPr>
              <a:t>8) Responsabilità medica, il diritto alla Salute</a:t>
            </a:r>
            <a:endParaRPr lang="it-IT" sz="2800" b="1" dirty="0">
              <a:solidFill>
                <a:schemeClr val="accent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Autofit/>
          </a:bodyPr>
          <a:lstStyle/>
          <a:p>
            <a:endParaRPr lang="it-IT" sz="1600" dirty="0" smtClean="0">
              <a:solidFill>
                <a:srgbClr val="1A1A1A"/>
              </a:solidFill>
              <a:latin typeface="Garamond" panose="02020404030301010803" pitchFamily="18" charset="0"/>
            </a:endParaRPr>
          </a:p>
          <a:p>
            <a:pPr marL="0" indent="0">
              <a:buNone/>
            </a:pPr>
            <a:endParaRPr lang="it-IT" sz="1600" dirty="0" smtClean="0">
              <a:solidFill>
                <a:srgbClr val="1A1A1A"/>
              </a:solidFill>
              <a:latin typeface="Garamond" panose="02020404030301010803" pitchFamily="18" charset="0"/>
            </a:endParaRPr>
          </a:p>
          <a:p>
            <a:pPr algn="just"/>
            <a:r>
              <a:rPr lang="it-IT" sz="1600" dirty="0" smtClean="0">
                <a:solidFill>
                  <a:srgbClr val="1A1A1A"/>
                </a:solidFill>
                <a:latin typeface="Garamond" panose="02020404030301010803" pitchFamily="18" charset="0"/>
              </a:rPr>
              <a:t>La </a:t>
            </a:r>
            <a:r>
              <a:rPr lang="it-IT" sz="1600" dirty="0">
                <a:solidFill>
                  <a:srgbClr val="1A1A1A"/>
                </a:solidFill>
                <a:latin typeface="Garamond" panose="02020404030301010803" pitchFamily="18" charset="0"/>
              </a:rPr>
              <a:t>responsabilità medica nei confronti del paziente ha </a:t>
            </a:r>
            <a:r>
              <a:rPr lang="it-IT" sz="1600" b="1" dirty="0">
                <a:solidFill>
                  <a:srgbClr val="1A1A1A"/>
                </a:solidFill>
                <a:latin typeface="Garamond" panose="02020404030301010803" pitchFamily="18" charset="0"/>
              </a:rPr>
              <a:t>natura contrattuale</a:t>
            </a:r>
            <a:r>
              <a:rPr lang="it-IT" sz="1600" dirty="0">
                <a:solidFill>
                  <a:srgbClr val="1A1A1A"/>
                </a:solidFill>
                <a:latin typeface="Garamond" panose="02020404030301010803" pitchFamily="18" charset="0"/>
              </a:rPr>
              <a:t>, essendo fondata sul </a:t>
            </a:r>
            <a:r>
              <a:rPr lang="it-IT" sz="1600" b="1" dirty="0" smtClean="0">
                <a:solidFill>
                  <a:srgbClr val="1A1A1A"/>
                </a:solidFill>
                <a:latin typeface="Garamond" panose="02020404030301010803" pitchFamily="18" charset="0"/>
              </a:rPr>
              <a:t>c.d</a:t>
            </a:r>
            <a:r>
              <a:rPr lang="it-IT" sz="1600" b="1" dirty="0">
                <a:solidFill>
                  <a:srgbClr val="1A1A1A"/>
                </a:solidFill>
                <a:latin typeface="Garamond" panose="02020404030301010803" pitchFamily="18" charset="0"/>
              </a:rPr>
              <a:t>. contatto sociale</a:t>
            </a:r>
            <a:r>
              <a:rPr lang="it-IT" sz="1600" dirty="0">
                <a:solidFill>
                  <a:srgbClr val="1A1A1A"/>
                </a:solidFill>
                <a:latin typeface="Garamond" panose="02020404030301010803" pitchFamily="18" charset="0"/>
              </a:rPr>
              <a:t>, pertanto essa si risolve nell'</a:t>
            </a:r>
            <a:r>
              <a:rPr lang="it-IT" sz="1600" b="1" dirty="0">
                <a:solidFill>
                  <a:srgbClr val="1A1A1A"/>
                </a:solidFill>
                <a:latin typeface="Garamond" panose="02020404030301010803" pitchFamily="18" charset="0"/>
              </a:rPr>
              <a:t>inadempimento</a:t>
            </a:r>
            <a:r>
              <a:rPr lang="it-IT" sz="1600" dirty="0">
                <a:solidFill>
                  <a:srgbClr val="1A1A1A"/>
                </a:solidFill>
                <a:latin typeface="Garamond" panose="02020404030301010803" pitchFamily="18" charset="0"/>
              </a:rPr>
              <a:t>, colpevole, delle regole tecniche che vi presiedono alla stregua dell'art. 1176, secondo comma, c.c., ovvero, in caso di attività particolarmente complesse, per l'imperizia dovuta a </a:t>
            </a:r>
            <a:r>
              <a:rPr lang="it-IT" sz="1600" dirty="0" smtClean="0">
                <a:solidFill>
                  <a:srgbClr val="1A1A1A"/>
                </a:solidFill>
                <a:latin typeface="Garamond" panose="02020404030301010803" pitchFamily="18" charset="0"/>
              </a:rPr>
              <a:t>dolo</a:t>
            </a:r>
          </a:p>
          <a:p>
            <a:pPr marL="0" indent="0" algn="just">
              <a:buNone/>
            </a:pPr>
            <a:r>
              <a:rPr lang="it-IT" sz="1600" dirty="0">
                <a:solidFill>
                  <a:srgbClr val="1A1A1A"/>
                </a:solidFill>
                <a:latin typeface="Garamond" panose="02020404030301010803" pitchFamily="18" charset="0"/>
              </a:rPr>
              <a:t> </a:t>
            </a:r>
            <a:r>
              <a:rPr lang="it-IT" sz="1600" dirty="0" smtClean="0">
                <a:solidFill>
                  <a:srgbClr val="1A1A1A"/>
                </a:solidFill>
                <a:latin typeface="Garamond" panose="02020404030301010803" pitchFamily="18" charset="0"/>
              </a:rPr>
              <a:t>    o  colpa </a:t>
            </a:r>
            <a:r>
              <a:rPr lang="it-IT" sz="1600" dirty="0">
                <a:solidFill>
                  <a:srgbClr val="1A1A1A"/>
                </a:solidFill>
                <a:latin typeface="Garamond" panose="02020404030301010803" pitchFamily="18" charset="0"/>
              </a:rPr>
              <a:t>grave, ai sensi dell'art. 2236 </a:t>
            </a:r>
            <a:r>
              <a:rPr lang="it-IT" sz="1600" dirty="0" smtClean="0">
                <a:solidFill>
                  <a:srgbClr val="1A1A1A"/>
                </a:solidFill>
                <a:latin typeface="Garamond" panose="02020404030301010803" pitchFamily="18" charset="0"/>
              </a:rPr>
              <a:t>c.c.</a:t>
            </a:r>
          </a:p>
          <a:p>
            <a:pPr marL="0" indent="0" algn="just">
              <a:buNone/>
            </a:pPr>
            <a:endParaRPr lang="it-IT" sz="1600" dirty="0" smtClean="0">
              <a:solidFill>
                <a:srgbClr val="1A1A1A"/>
              </a:solidFill>
              <a:latin typeface="Garamond" panose="02020404030301010803" pitchFamily="18" charset="0"/>
            </a:endParaRPr>
          </a:p>
          <a:p>
            <a:pPr algn="just">
              <a:buFont typeface="Arial" panose="020B0604020202020204" pitchFamily="34" charset="0"/>
              <a:buChar char="•"/>
            </a:pPr>
            <a:endParaRPr lang="it-IT" sz="1600" dirty="0" smtClean="0">
              <a:solidFill>
                <a:srgbClr val="1A1A1A"/>
              </a:solidFill>
              <a:latin typeface="Garamond" panose="02020404030301010803" pitchFamily="18" charset="0"/>
            </a:endParaRPr>
          </a:p>
          <a:p>
            <a:pPr algn="just">
              <a:buFont typeface="Arial" panose="020B0604020202020204" pitchFamily="34" charset="0"/>
              <a:buChar char="•"/>
            </a:pPr>
            <a:endParaRPr lang="it-IT" sz="1600" dirty="0">
              <a:solidFill>
                <a:srgbClr val="1A1A1A"/>
              </a:solidFill>
              <a:latin typeface="Garamond" panose="02020404030301010803" pitchFamily="18" charset="0"/>
            </a:endParaRPr>
          </a:p>
          <a:p>
            <a:pPr algn="just">
              <a:buFont typeface="Arial" panose="020B0604020202020204" pitchFamily="34" charset="0"/>
              <a:buChar char="•"/>
            </a:pPr>
            <a:r>
              <a:rPr lang="it-IT" sz="1600" dirty="0" smtClean="0">
                <a:solidFill>
                  <a:srgbClr val="1A1A1A"/>
                </a:solidFill>
                <a:latin typeface="Garamond" panose="02020404030301010803" pitchFamily="18" charset="0"/>
              </a:rPr>
              <a:t>Trattandosi</a:t>
            </a:r>
            <a:r>
              <a:rPr lang="it-IT" sz="1600" dirty="0">
                <a:solidFill>
                  <a:srgbClr val="1A1A1A"/>
                </a:solidFill>
                <a:latin typeface="Garamond" panose="02020404030301010803" pitchFamily="18" charset="0"/>
              </a:rPr>
              <a:t>, pertanto, di inadempimento contrattuale, ai sensi </a:t>
            </a:r>
            <a:endParaRPr lang="it-IT" sz="1600" dirty="0" smtClean="0">
              <a:solidFill>
                <a:srgbClr val="1A1A1A"/>
              </a:solidFill>
              <a:latin typeface="Garamond" panose="02020404030301010803" pitchFamily="18" charset="0"/>
            </a:endParaRPr>
          </a:p>
          <a:p>
            <a:pPr marL="0" indent="0" algn="just">
              <a:buNone/>
            </a:pPr>
            <a:r>
              <a:rPr lang="it-IT" sz="1600" dirty="0" smtClean="0">
                <a:solidFill>
                  <a:srgbClr val="1A1A1A"/>
                </a:solidFill>
                <a:latin typeface="Garamond" panose="02020404030301010803" pitchFamily="18" charset="0"/>
              </a:rPr>
              <a:t>dell'art</a:t>
            </a:r>
            <a:r>
              <a:rPr lang="it-IT" sz="1600" dirty="0">
                <a:solidFill>
                  <a:srgbClr val="1A1A1A"/>
                </a:solidFill>
                <a:latin typeface="Garamond" panose="02020404030301010803" pitchFamily="18" charset="0"/>
              </a:rPr>
              <a:t>. 1218 c.c., </a:t>
            </a:r>
            <a:r>
              <a:rPr lang="it-IT" sz="1600" b="1" dirty="0" smtClean="0">
                <a:solidFill>
                  <a:srgbClr val="1A1A1A"/>
                </a:solidFill>
                <a:latin typeface="Garamond" panose="02020404030301010803" pitchFamily="18" charset="0"/>
              </a:rPr>
              <a:t>il </a:t>
            </a:r>
            <a:r>
              <a:rPr lang="it-IT" sz="1600" b="1" dirty="0">
                <a:solidFill>
                  <a:srgbClr val="1A1A1A"/>
                </a:solidFill>
                <a:latin typeface="Garamond" panose="02020404030301010803" pitchFamily="18" charset="0"/>
              </a:rPr>
              <a:t>paziente ha l'onere di allegare l'inesattezza </a:t>
            </a:r>
            <a:endParaRPr lang="it-IT" sz="1600" b="1" dirty="0" smtClean="0">
              <a:solidFill>
                <a:srgbClr val="1A1A1A"/>
              </a:solidFill>
              <a:latin typeface="Garamond" panose="02020404030301010803" pitchFamily="18" charset="0"/>
            </a:endParaRPr>
          </a:p>
          <a:p>
            <a:pPr marL="0" indent="0" algn="just">
              <a:buNone/>
            </a:pPr>
            <a:r>
              <a:rPr lang="it-IT" sz="1600" b="1" dirty="0" smtClean="0">
                <a:solidFill>
                  <a:srgbClr val="1A1A1A"/>
                </a:solidFill>
                <a:latin typeface="Garamond" panose="02020404030301010803" pitchFamily="18" charset="0"/>
              </a:rPr>
              <a:t>dell'inadempimento</a:t>
            </a:r>
            <a:r>
              <a:rPr lang="it-IT" sz="1600" dirty="0">
                <a:solidFill>
                  <a:srgbClr val="1A1A1A"/>
                </a:solidFill>
                <a:latin typeface="Garamond" panose="02020404030301010803" pitchFamily="18" charset="0"/>
              </a:rPr>
              <a:t>,  </a:t>
            </a:r>
            <a:r>
              <a:rPr lang="it-IT" sz="1600" b="1" dirty="0" smtClean="0">
                <a:solidFill>
                  <a:srgbClr val="1A1A1A"/>
                </a:solidFill>
                <a:latin typeface="Garamond" panose="02020404030301010803" pitchFamily="18" charset="0"/>
              </a:rPr>
              <a:t>incombendo </a:t>
            </a:r>
            <a:r>
              <a:rPr lang="it-IT" sz="1600" b="1" dirty="0">
                <a:solidFill>
                  <a:srgbClr val="1A1A1A"/>
                </a:solidFill>
                <a:latin typeface="Garamond" panose="02020404030301010803" pitchFamily="18" charset="0"/>
              </a:rPr>
              <a:t>sul medico la prova dell'assenza di colpa o </a:t>
            </a:r>
            <a:endParaRPr lang="it-IT" sz="1600" b="1" dirty="0" smtClean="0">
              <a:solidFill>
                <a:srgbClr val="1A1A1A"/>
              </a:solidFill>
              <a:latin typeface="Garamond" panose="02020404030301010803" pitchFamily="18" charset="0"/>
            </a:endParaRPr>
          </a:p>
          <a:p>
            <a:pPr marL="0" indent="0" algn="just">
              <a:buNone/>
            </a:pPr>
            <a:r>
              <a:rPr lang="it-IT" sz="1600" b="1" dirty="0" smtClean="0">
                <a:solidFill>
                  <a:srgbClr val="1A1A1A"/>
                </a:solidFill>
                <a:latin typeface="Garamond" panose="02020404030301010803" pitchFamily="18" charset="0"/>
              </a:rPr>
              <a:t>della </a:t>
            </a:r>
            <a:r>
              <a:rPr lang="it-IT" sz="1600" b="1" dirty="0">
                <a:solidFill>
                  <a:srgbClr val="1A1A1A"/>
                </a:solidFill>
                <a:latin typeface="Garamond" panose="02020404030301010803" pitchFamily="18" charset="0"/>
              </a:rPr>
              <a:t>sua gravità</a:t>
            </a:r>
            <a:r>
              <a:rPr lang="it-IT" sz="1600" dirty="0">
                <a:solidFill>
                  <a:srgbClr val="1A1A1A"/>
                </a:solidFill>
                <a:latin typeface="Garamond" panose="02020404030301010803" pitchFamily="18" charset="0"/>
              </a:rPr>
              <a:t>, nel caso di responsabilità professionale ex art. 2236 c.c</a:t>
            </a:r>
            <a:r>
              <a:rPr lang="it-IT" sz="1600" dirty="0" smtClean="0">
                <a:solidFill>
                  <a:srgbClr val="1A1A1A"/>
                </a:solidFill>
                <a:latin typeface="Garamond" panose="02020404030301010803" pitchFamily="18" charset="0"/>
              </a:rPr>
              <a:t>.</a:t>
            </a:r>
            <a:r>
              <a:rPr lang="it-IT" sz="1600" dirty="0">
                <a:latin typeface="Garamond" panose="02020404030301010803" pitchFamily="18" charset="0"/>
              </a:rPr>
              <a:t/>
            </a:r>
            <a:br>
              <a:rPr lang="it-IT" sz="1600" dirty="0">
                <a:latin typeface="Garamond" panose="02020404030301010803" pitchFamily="18" charset="0"/>
              </a:rPr>
            </a:br>
            <a:r>
              <a:rPr lang="it-IT" sz="1600" dirty="0">
                <a:latin typeface="Garamond" panose="02020404030301010803" pitchFamily="18" charset="0"/>
              </a:rPr>
              <a:t/>
            </a:r>
            <a:br>
              <a:rPr lang="it-IT" sz="1600" dirty="0">
                <a:latin typeface="Garamond" panose="02020404030301010803" pitchFamily="18" charset="0"/>
              </a:rPr>
            </a:br>
            <a:endParaRPr lang="it-IT" sz="1600" dirty="0">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smtClean="0"/>
              <a:t>35</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344" y="3429000"/>
            <a:ext cx="155103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142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spcBef>
                <a:spcPts val="0"/>
              </a:spcBef>
            </a:pPr>
            <a:r>
              <a:rPr lang="it-IT" sz="900" dirty="0">
                <a:solidFill>
                  <a:prstClr val="black"/>
                </a:solidFill>
                <a:latin typeface="Garamond" panose="02020404030301010803" pitchFamily="18" charset="0"/>
                <a:ea typeface="+mn-ea"/>
                <a:cs typeface="+mn-cs"/>
              </a:rPr>
              <a:t/>
            </a:r>
            <a:br>
              <a:rPr lang="it-IT" sz="900" dirty="0">
                <a:solidFill>
                  <a:prstClr val="black"/>
                </a:solidFill>
                <a:latin typeface="Garamond" panose="02020404030301010803" pitchFamily="18" charset="0"/>
                <a:ea typeface="+mn-ea"/>
                <a:cs typeface="+mn-cs"/>
              </a:rPr>
            </a:br>
            <a:r>
              <a:rPr lang="it-IT" sz="900" dirty="0" smtClean="0">
                <a:solidFill>
                  <a:prstClr val="black"/>
                </a:solidFill>
                <a:latin typeface="Garamond" panose="02020404030301010803" pitchFamily="18" charset="0"/>
                <a:ea typeface="+mn-ea"/>
                <a:cs typeface="+mn-cs"/>
              </a:rPr>
              <a:t/>
            </a:r>
            <a:br>
              <a:rPr lang="it-IT" sz="900" dirty="0" smtClean="0">
                <a:solidFill>
                  <a:prstClr val="black"/>
                </a:solidFill>
                <a:latin typeface="Garamond" panose="02020404030301010803" pitchFamily="18" charset="0"/>
                <a:ea typeface="+mn-ea"/>
                <a:cs typeface="+mn-cs"/>
              </a:rPr>
            </a:br>
            <a:r>
              <a:rPr lang="it-IT" sz="900" dirty="0">
                <a:solidFill>
                  <a:prstClr val="black"/>
                </a:solidFill>
                <a:latin typeface="Garamond" panose="02020404030301010803" pitchFamily="18" charset="0"/>
                <a:ea typeface="+mn-ea"/>
                <a:cs typeface="+mn-cs"/>
              </a:rPr>
              <a:t/>
            </a:r>
            <a:br>
              <a:rPr lang="it-IT" sz="900" dirty="0">
                <a:solidFill>
                  <a:prstClr val="black"/>
                </a:solidFill>
                <a:latin typeface="Garamond" panose="02020404030301010803" pitchFamily="18" charset="0"/>
                <a:ea typeface="+mn-ea"/>
                <a:cs typeface="+mn-cs"/>
              </a:rPr>
            </a:br>
            <a:r>
              <a:rPr lang="it-IT" sz="900" dirty="0" smtClean="0">
                <a:solidFill>
                  <a:prstClr val="black"/>
                </a:solidFill>
                <a:latin typeface="Garamond" panose="02020404030301010803" pitchFamily="18" charset="0"/>
                <a:ea typeface="+mn-ea"/>
                <a:cs typeface="+mn-cs"/>
              </a:rPr>
              <a:t/>
            </a:r>
            <a:br>
              <a:rPr lang="it-IT" sz="900" dirty="0" smtClean="0">
                <a:solidFill>
                  <a:prstClr val="black"/>
                </a:solidFill>
                <a:latin typeface="Garamond" panose="02020404030301010803" pitchFamily="18" charset="0"/>
                <a:ea typeface="+mn-ea"/>
                <a:cs typeface="+mn-cs"/>
              </a:rPr>
            </a:br>
            <a:r>
              <a:rPr lang="it-IT" sz="900" dirty="0">
                <a:solidFill>
                  <a:prstClr val="black"/>
                </a:solidFill>
                <a:latin typeface="Garamond" panose="02020404030301010803" pitchFamily="18" charset="0"/>
                <a:ea typeface="+mn-ea"/>
                <a:cs typeface="+mn-cs"/>
              </a:rPr>
              <a:t/>
            </a:r>
            <a:br>
              <a:rPr lang="it-IT" sz="900" dirty="0">
                <a:solidFill>
                  <a:prstClr val="black"/>
                </a:solidFill>
                <a:latin typeface="Garamond" panose="02020404030301010803" pitchFamily="18" charset="0"/>
                <a:ea typeface="+mn-ea"/>
                <a:cs typeface="+mn-cs"/>
              </a:rPr>
            </a:br>
            <a:r>
              <a:rPr lang="it-IT" sz="900" dirty="0" smtClean="0">
                <a:solidFill>
                  <a:prstClr val="black"/>
                </a:solidFill>
                <a:latin typeface="Garamond" panose="02020404030301010803" pitchFamily="18" charset="0"/>
                <a:ea typeface="+mn-ea"/>
                <a:cs typeface="+mn-cs"/>
              </a:rPr>
              <a:t/>
            </a:r>
            <a:br>
              <a:rPr lang="it-IT" sz="900" dirty="0" smtClean="0">
                <a:solidFill>
                  <a:prstClr val="black"/>
                </a:solidFill>
                <a:latin typeface="Garamond" panose="02020404030301010803" pitchFamily="18" charset="0"/>
                <a:ea typeface="+mn-ea"/>
                <a:cs typeface="+mn-cs"/>
              </a:rPr>
            </a:br>
            <a:endParaRPr lang="it-IT" dirty="0"/>
          </a:p>
        </p:txBody>
      </p:sp>
      <p:sp>
        <p:nvSpPr>
          <p:cNvPr id="3" name="Segnaposto contenuto 2"/>
          <p:cNvSpPr>
            <a:spLocks noGrp="1"/>
          </p:cNvSpPr>
          <p:nvPr>
            <p:ph idx="1"/>
          </p:nvPr>
        </p:nvSpPr>
        <p:spPr>
          <a:xfrm>
            <a:off x="395536" y="2132856"/>
            <a:ext cx="8229600" cy="4389120"/>
          </a:xfrm>
        </p:spPr>
        <p:txBody>
          <a:bodyPr>
            <a:normAutofit fontScale="55000" lnSpcReduction="20000"/>
          </a:bodyPr>
          <a:lstStyle/>
          <a:p>
            <a:pPr marL="0" lvl="0" indent="0" algn="just">
              <a:spcBef>
                <a:spcPts val="0"/>
              </a:spcBef>
              <a:buClrTx/>
              <a:buSzTx/>
              <a:buNone/>
            </a:pPr>
            <a:r>
              <a:rPr lang="it-IT" sz="2300" b="1" dirty="0" smtClean="0">
                <a:solidFill>
                  <a:srgbClr val="000000"/>
                </a:solidFill>
                <a:latin typeface="Garamond" panose="02020404030301010803" pitchFamily="18" charset="0"/>
              </a:rPr>
              <a:t>«</a:t>
            </a:r>
            <a:r>
              <a:rPr lang="it-IT" sz="2300" dirty="0">
                <a:solidFill>
                  <a:srgbClr val="000000"/>
                </a:solidFill>
                <a:latin typeface="Garamond" panose="02020404030301010803" pitchFamily="18" charset="0"/>
              </a:rPr>
              <a:t> Consapevole dell'importanza e della solennità dell'atto che compio e dell'impegno </a:t>
            </a:r>
            <a:endParaRPr lang="it-IT" sz="2300" dirty="0" smtClean="0">
              <a:solidFill>
                <a:srgbClr val="000000"/>
              </a:solidFill>
              <a:latin typeface="Garamond" panose="02020404030301010803" pitchFamily="18" charset="0"/>
            </a:endParaRPr>
          </a:p>
          <a:p>
            <a:pPr marL="0" lvl="0" indent="0" algn="just">
              <a:spcBef>
                <a:spcPts val="0"/>
              </a:spcBef>
              <a:buClrTx/>
              <a:buSzTx/>
              <a:buNone/>
            </a:pPr>
            <a:r>
              <a:rPr lang="it-IT" sz="2300" dirty="0" smtClean="0">
                <a:solidFill>
                  <a:srgbClr val="000000"/>
                </a:solidFill>
                <a:latin typeface="Garamond" panose="02020404030301010803" pitchFamily="18" charset="0"/>
              </a:rPr>
              <a:t>che </a:t>
            </a:r>
            <a:r>
              <a:rPr lang="it-IT" sz="2300" dirty="0">
                <a:solidFill>
                  <a:srgbClr val="000000"/>
                </a:solidFill>
                <a:latin typeface="Garamond" panose="02020404030301010803" pitchFamily="18" charset="0"/>
              </a:rPr>
              <a:t>assumo, </a:t>
            </a:r>
            <a:r>
              <a:rPr lang="it-IT" sz="2300" dirty="0" smtClean="0">
                <a:solidFill>
                  <a:srgbClr val="000000"/>
                </a:solidFill>
                <a:latin typeface="Garamond" panose="02020404030301010803" pitchFamily="18" charset="0"/>
              </a:rPr>
              <a:t>giuro: di </a:t>
            </a:r>
            <a:r>
              <a:rPr lang="it-IT" sz="2300" dirty="0">
                <a:solidFill>
                  <a:srgbClr val="000000"/>
                </a:solidFill>
                <a:latin typeface="Garamond" panose="02020404030301010803" pitchFamily="18" charset="0"/>
              </a:rPr>
              <a:t>esercitare la medicina in libertà e indipendenza di giudizio e di comportamento rifuggendo da ogni indebito condizionamento;</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perseguire la difesa della vita, la tutela della salute fisica e psichica dell'uomo e il sollievo della sofferenza, cui ispirerò con responsabilità e costante impegno scientifico, culturale e sociale, ogni mio atto professionale;</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curare ogni paziente con eguale scrupolo e impegno, prescindendo da etnia, religione, nazionalità, condizione sociale e ideologia politica e promuovendo l'eliminazione di ogni forma di discriminazione in campo sanitario;</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non compiere mai atti idonei a provocare deliberatamente la morte di una persona;</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astenermi da ogni accanimento diagnostico e terapeutico;</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promuovere l'alleanza terapeutica con il paziente fondata sulla fiducia e sulla reciproca informazione, nel rispetto e condivisione dei principi a cui si ispira l'arte medica;</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attenermi nella mia attività ai principi etici della solidarietà umana contro i quali, nel rispetto della vita e della persona, non utilizzerò mai le mie conoscenze;</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mettere le mie conoscenze a disposizione del progresso della medicina;</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affidare la mia reputazione professionale esclusivamente alla mia competenza e alle mie doti morali;</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evitare, anche al di fuori dell'esercizio professionale, ogni atto e comportamento che possano ledere il decoro e la dignità della professione;</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rispettare i colleghi anche in caso di contrasto di opinioni;</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rispettare e facilitare il diritto alla libera scelta del medico;</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prestare assistenza d'urgenza a chi ne abbisogni e di mettermi, in caso di pubblica calamità, a disposizione dell'autorità competente;</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osservare il </a:t>
            </a:r>
            <a:r>
              <a:rPr lang="it-IT" sz="2300" dirty="0">
                <a:solidFill>
                  <a:srgbClr val="0B0080"/>
                </a:solidFill>
                <a:latin typeface="Garamond" panose="02020404030301010803" pitchFamily="18" charset="0"/>
                <a:hlinkClick r:id="rId2" tooltip="Segreto professionale"/>
              </a:rPr>
              <a:t>segreto professionale</a:t>
            </a:r>
            <a:r>
              <a:rPr lang="it-IT" sz="2300" dirty="0">
                <a:solidFill>
                  <a:srgbClr val="000000"/>
                </a:solidFill>
                <a:latin typeface="Garamond" panose="02020404030301010803" pitchFamily="18" charset="0"/>
              </a:rPr>
              <a:t> e di tutelare la riservatezza su tutto ciò che mi è confidato, che vedo o che ho veduto, inteso o intuito nell'esercizio della mia professione o in ragione del mio stato;</a:t>
            </a:r>
          </a:p>
          <a:p>
            <a:pPr marL="0" lvl="0" indent="0" algn="just">
              <a:spcBef>
                <a:spcPts val="0"/>
              </a:spcBef>
              <a:buClrTx/>
              <a:buSzTx/>
              <a:buFont typeface="Arial"/>
              <a:buChar char="•"/>
            </a:pPr>
            <a:r>
              <a:rPr lang="it-IT" sz="2300" dirty="0">
                <a:solidFill>
                  <a:srgbClr val="000000"/>
                </a:solidFill>
                <a:latin typeface="Garamond" panose="02020404030301010803" pitchFamily="18" charset="0"/>
              </a:rPr>
              <a:t>di prestare, in scienza e coscienza, la mia opera, con diligenza, perizia e prudenza e secondo equità, osservando le norme deontologiche che regolano l'esercizio della medicina e quelle giuridiche che non risultino in contrasto con gli scopi della mia professione. </a:t>
            </a:r>
            <a:r>
              <a:rPr lang="it-IT" sz="2300" b="1" dirty="0">
                <a:solidFill>
                  <a:srgbClr val="000000"/>
                </a:solidFill>
                <a:latin typeface="Garamond" panose="02020404030301010803" pitchFamily="18" charset="0"/>
              </a:rPr>
              <a:t>»</a:t>
            </a:r>
            <a:endParaRPr lang="it-IT" sz="2300" dirty="0">
              <a:solidFill>
                <a:srgbClr val="000000"/>
              </a:solidFill>
              <a:latin typeface="Garamond" panose="02020404030301010803" pitchFamily="18" charset="0"/>
            </a:endParaRPr>
          </a:p>
          <a:p>
            <a:pPr marL="0" indent="0">
              <a:buNone/>
            </a:pPr>
            <a:endParaRPr lang="it-IT" dirty="0"/>
          </a:p>
        </p:txBody>
      </p:sp>
      <p:sp>
        <p:nvSpPr>
          <p:cNvPr id="4" name="Segnaposto piè di pagina 3"/>
          <p:cNvSpPr>
            <a:spLocks noGrp="1"/>
          </p:cNvSpPr>
          <p:nvPr>
            <p:ph type="ftr" sz="quarter" idx="11"/>
          </p:nvPr>
        </p:nvSpPr>
        <p:spPr/>
        <p:txBody>
          <a:bodyPr/>
          <a:lstStyle/>
          <a:p>
            <a:r>
              <a:rPr lang="it-IT" dirty="0" smtClean="0"/>
              <a:t>36</a:t>
            </a:r>
            <a:endParaRPr lang="it-IT"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6042" y="188640"/>
            <a:ext cx="3024336" cy="177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2510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smtClean="0"/>
              <a:t>Le conseguenze </a:t>
            </a:r>
            <a:br>
              <a:rPr lang="it-IT" sz="3200" b="1" dirty="0" smtClean="0"/>
            </a:br>
            <a:r>
              <a:rPr lang="it-IT" sz="3200" b="1" dirty="0" smtClean="0"/>
              <a:t>dell’inadempimento dei medici</a:t>
            </a:r>
            <a:endParaRPr lang="it-IT" sz="3200" b="1" dirty="0"/>
          </a:p>
        </p:txBody>
      </p:sp>
      <p:sp>
        <p:nvSpPr>
          <p:cNvPr id="3" name="Segnaposto contenuto 2"/>
          <p:cNvSpPr>
            <a:spLocks noGrp="1"/>
          </p:cNvSpPr>
          <p:nvPr>
            <p:ph idx="1"/>
          </p:nvPr>
        </p:nvSpPr>
        <p:spPr/>
        <p:txBody>
          <a:bodyPr>
            <a:normAutofit fontScale="62500" lnSpcReduction="20000"/>
          </a:bodyPr>
          <a:lstStyle/>
          <a:p>
            <a:pPr marL="0" indent="0">
              <a:buNone/>
            </a:pPr>
            <a:r>
              <a:rPr lang="it-IT" dirty="0"/>
              <a:t>L</a:t>
            </a:r>
            <a:r>
              <a:rPr lang="it-IT" dirty="0" smtClean="0"/>
              <a:t>e </a:t>
            </a:r>
            <a:r>
              <a:rPr lang="it-IT" dirty="0"/>
              <a:t>conseguenze dell'inadempimento di medici ed altri professionisti sanitari (infermieri, addetti alle terapie di supporto, eccetera)  </a:t>
            </a:r>
            <a:r>
              <a:rPr lang="it-IT" dirty="0" smtClean="0"/>
              <a:t>incidono </a:t>
            </a:r>
            <a:r>
              <a:rPr lang="it-IT" dirty="0"/>
              <a:t>in misura sempre maggiore sotto il profilo della responsabilità civile, ed in particolare sulla misura e natura del risarcimento dei danni da assicurare a quei pazienti rimasti vittime di una prestazione professionale inadeguata. </a:t>
            </a:r>
            <a:endParaRPr lang="it-IT" dirty="0" smtClean="0"/>
          </a:p>
          <a:p>
            <a:r>
              <a:rPr lang="it-IT" dirty="0" smtClean="0"/>
              <a:t>Da </a:t>
            </a:r>
            <a:r>
              <a:rPr lang="it-IT" dirty="0"/>
              <a:t>un lato, infatti, i diritti alla salute, all'integrità psicofisica ed alla autodeterminazione sono garantiti dalla Costituzione</a:t>
            </a:r>
            <a:r>
              <a:rPr lang="it-IT" dirty="0" smtClean="0"/>
              <a:t>;</a:t>
            </a:r>
          </a:p>
          <a:p>
            <a:endParaRPr lang="it-IT" dirty="0" smtClean="0"/>
          </a:p>
          <a:p>
            <a:r>
              <a:rPr lang="it-IT" dirty="0" smtClean="0"/>
              <a:t> </a:t>
            </a:r>
            <a:r>
              <a:rPr lang="it-IT" dirty="0"/>
              <a:t>dall'altro la fallibilità è insita nella natura umana e, conseguentemente, gli eventi potenzialmente dannosi in medicina sono innumerevoli. </a:t>
            </a:r>
            <a:endParaRPr lang="it-IT" dirty="0" smtClean="0"/>
          </a:p>
          <a:p>
            <a:pPr marL="0" indent="0">
              <a:buNone/>
            </a:pPr>
            <a:endParaRPr lang="it-IT" dirty="0" smtClean="0"/>
          </a:p>
          <a:p>
            <a:r>
              <a:rPr lang="it-IT" dirty="0" smtClean="0"/>
              <a:t>Si </a:t>
            </a:r>
            <a:r>
              <a:rPr lang="it-IT" dirty="0"/>
              <a:t>va dall'errore diagnostico, a quello di tipo terapico, a quello chirurgico, a quello, ancora, connesso alla violazione del dovere di </a:t>
            </a:r>
            <a:r>
              <a:rPr lang="it-IT" dirty="0" smtClean="0"/>
              <a:t>informazione</a:t>
            </a:r>
          </a:p>
          <a:p>
            <a:r>
              <a:rPr lang="it-IT" dirty="0" smtClean="0"/>
              <a:t>Il </a:t>
            </a:r>
            <a:r>
              <a:rPr lang="it-IT" dirty="0"/>
              <a:t>singolo medico, la sua eventuale equipe, la stessa struttura ospedaliera o la casa di cura presso cui il professionista esercita, in qualità di dipendente o meno, la propria attività lavorativa, possono evidentemente essere accusati di </a:t>
            </a:r>
            <a:r>
              <a:rPr lang="it-IT" dirty="0" err="1"/>
              <a:t>malpractice</a:t>
            </a:r>
            <a:r>
              <a:rPr lang="it-IT" dirty="0"/>
              <a:t>, ossia di condotta negligente, imprudente o imperita, e divenire oggetto di richieste risarcitorie da parte delle presunte vittime, primarie e non, della malasanità. </a:t>
            </a:r>
            <a:br>
              <a:rPr lang="it-IT" dirty="0"/>
            </a:br>
            <a:r>
              <a:rPr lang="it-IT" dirty="0"/>
              <a:t/>
            </a:r>
            <a:br>
              <a:rPr lang="it-IT" dirty="0"/>
            </a:br>
            <a:endParaRPr lang="it-IT" dirty="0"/>
          </a:p>
        </p:txBody>
      </p:sp>
      <p:sp>
        <p:nvSpPr>
          <p:cNvPr id="4" name="Segnaposto piè di pagina 3"/>
          <p:cNvSpPr>
            <a:spLocks noGrp="1"/>
          </p:cNvSpPr>
          <p:nvPr>
            <p:ph type="ftr" sz="quarter" idx="11"/>
          </p:nvPr>
        </p:nvSpPr>
        <p:spPr/>
        <p:txBody>
          <a:bodyPr/>
          <a:lstStyle/>
          <a:p>
            <a:r>
              <a:rPr lang="it-IT" smtClean="0"/>
              <a:t>2</a:t>
            </a:r>
            <a:endParaRPr lang="it-IT"/>
          </a:p>
        </p:txBody>
      </p:sp>
    </p:spTree>
    <p:extLst>
      <p:ext uri="{BB962C8B-B14F-4D97-AF65-F5344CB8AC3E}">
        <p14:creationId xmlns:p14="http://schemas.microsoft.com/office/powerpoint/2010/main" val="338729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Obbligazioni di mezzo e di risultato.</a:t>
            </a:r>
            <a:endParaRPr lang="it-IT" dirty="0"/>
          </a:p>
        </p:txBody>
      </p:sp>
      <p:sp>
        <p:nvSpPr>
          <p:cNvPr id="3" name="Segnaposto contenuto 2"/>
          <p:cNvSpPr>
            <a:spLocks noGrp="1"/>
          </p:cNvSpPr>
          <p:nvPr>
            <p:ph idx="1"/>
          </p:nvPr>
        </p:nvSpPr>
        <p:spPr/>
        <p:txBody>
          <a:bodyPr>
            <a:normAutofit lnSpcReduction="10000"/>
          </a:bodyPr>
          <a:lstStyle/>
          <a:p>
            <a:r>
              <a:rPr lang="it-IT" dirty="0"/>
              <a:t/>
            </a:r>
            <a:br>
              <a:rPr lang="it-IT" dirty="0"/>
            </a:br>
            <a:r>
              <a:rPr lang="it-IT" dirty="0"/>
              <a:t>In particolare, per quanto attiene il medico, inteso quale professionista intellettuale, si è a lungo dibattuto, in giurisprudenza ed in dottrina, se il vincolo che questi assuma nei confronti del paziente rientri tra le cosiddette </a:t>
            </a:r>
            <a:r>
              <a:rPr lang="it-IT" dirty="0">
                <a:solidFill>
                  <a:srgbClr val="FF0000"/>
                </a:solidFill>
              </a:rPr>
              <a:t>“obbligazioni di mezzo</a:t>
            </a:r>
            <a:r>
              <a:rPr lang="it-IT" dirty="0"/>
              <a:t>” oppure tra le “</a:t>
            </a:r>
            <a:r>
              <a:rPr lang="it-IT" dirty="0">
                <a:solidFill>
                  <a:srgbClr val="FF0000"/>
                </a:solidFill>
              </a:rPr>
              <a:t>obbligazioni di risultato</a:t>
            </a:r>
            <a:r>
              <a:rPr lang="it-IT" dirty="0"/>
              <a:t>”: ossia, se il medico sia tenuto solo a rispettare un comportamento professionale adeguato, e non, piuttosto, a conseguire un determinato risultato</a:t>
            </a:r>
            <a:r>
              <a:rPr lang="it-IT" dirty="0" smtClean="0"/>
              <a:t>.</a:t>
            </a:r>
          </a:p>
          <a:p>
            <a:r>
              <a:rPr lang="it-IT" dirty="0" smtClean="0"/>
              <a:t> </a:t>
            </a:r>
            <a:endParaRPr lang="it-IT" dirty="0"/>
          </a:p>
        </p:txBody>
      </p:sp>
      <p:sp>
        <p:nvSpPr>
          <p:cNvPr id="4" name="Segnaposto piè di pagina 3"/>
          <p:cNvSpPr>
            <a:spLocks noGrp="1"/>
          </p:cNvSpPr>
          <p:nvPr>
            <p:ph type="ftr" sz="quarter" idx="11"/>
          </p:nvPr>
        </p:nvSpPr>
        <p:spPr/>
        <p:txBody>
          <a:bodyPr/>
          <a:lstStyle/>
          <a:p>
            <a:r>
              <a:rPr lang="it-IT" smtClean="0"/>
              <a:t>2</a:t>
            </a:r>
            <a:endParaRPr lang="it-IT"/>
          </a:p>
        </p:txBody>
      </p:sp>
    </p:spTree>
    <p:extLst>
      <p:ext uri="{BB962C8B-B14F-4D97-AF65-F5344CB8AC3E}">
        <p14:creationId xmlns:p14="http://schemas.microsoft.com/office/powerpoint/2010/main" val="345545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
            </a:r>
            <a:endParaRPr lang="it-IT" dirty="0"/>
          </a:p>
        </p:txBody>
      </p:sp>
      <p:sp>
        <p:nvSpPr>
          <p:cNvPr id="3" name="Segnaposto contenuto 2"/>
          <p:cNvSpPr>
            <a:spLocks noGrp="1"/>
          </p:cNvSpPr>
          <p:nvPr>
            <p:ph idx="1"/>
          </p:nvPr>
        </p:nvSpPr>
        <p:spPr/>
        <p:txBody>
          <a:bodyPr/>
          <a:lstStyle/>
          <a:p>
            <a:endParaRPr lang="it-IT" dirty="0" smtClean="0"/>
          </a:p>
          <a:p>
            <a:pPr marL="0" indent="0">
              <a:buNone/>
            </a:pPr>
            <a:r>
              <a:rPr lang="it-IT" dirty="0"/>
              <a:t> </a:t>
            </a:r>
            <a:r>
              <a:rPr lang="it-IT" dirty="0" smtClean="0"/>
              <a:t>                                                          </a:t>
            </a:r>
            <a:endParaRPr lang="it-IT" dirty="0"/>
          </a:p>
        </p:txBody>
      </p:sp>
      <p:sp>
        <p:nvSpPr>
          <p:cNvPr id="4" name="Segnaposto piè di pagina 3"/>
          <p:cNvSpPr>
            <a:spLocks noGrp="1"/>
          </p:cNvSpPr>
          <p:nvPr>
            <p:ph type="ftr" sz="quarter" idx="11"/>
          </p:nvPr>
        </p:nvSpPr>
        <p:spPr/>
        <p:txBody>
          <a:bodyPr/>
          <a:lstStyle/>
          <a:p>
            <a:r>
              <a:rPr lang="it-IT" dirty="0"/>
              <a:t>3</a:t>
            </a:r>
          </a:p>
        </p:txBody>
      </p:sp>
      <p:sp>
        <p:nvSpPr>
          <p:cNvPr id="5" name="Rettangolo 4"/>
          <p:cNvSpPr/>
          <p:nvPr/>
        </p:nvSpPr>
        <p:spPr>
          <a:xfrm>
            <a:off x="467544" y="1916832"/>
            <a:ext cx="8208912" cy="2234458"/>
          </a:xfrm>
          <a:prstGeom prst="rect">
            <a:avLst/>
          </a:prstGeom>
        </p:spPr>
        <p:txBody>
          <a:bodyPr wrap="square">
            <a:spAutoFit/>
          </a:bodyPr>
          <a:lstStyle/>
          <a:p>
            <a:pPr lvl="0">
              <a:spcBef>
                <a:spcPct val="20000"/>
              </a:spcBef>
              <a:buClr>
                <a:srgbClr val="0BD0D9"/>
              </a:buClr>
              <a:buSzPct val="95000"/>
            </a:pPr>
            <a:r>
              <a:rPr lang="it-IT" sz="2400" b="1" dirty="0">
                <a:solidFill>
                  <a:srgbClr val="DBF5F9">
                    <a:lumMod val="50000"/>
                  </a:srgbClr>
                </a:solidFill>
                <a:latin typeface="Garamond" panose="02020404030301010803" pitchFamily="18" charset="0"/>
              </a:rPr>
              <a:t>8. </a:t>
            </a:r>
            <a:r>
              <a:rPr lang="it-IT" sz="2400" b="1" dirty="0">
                <a:solidFill>
                  <a:prstClr val="black"/>
                </a:solidFill>
                <a:latin typeface="Garamond" panose="02020404030301010803" pitchFamily="18" charset="0"/>
              </a:rPr>
              <a:t>Responsabilità </a:t>
            </a:r>
            <a:r>
              <a:rPr lang="it-IT" sz="2400" b="1" dirty="0" smtClean="0">
                <a:solidFill>
                  <a:prstClr val="black"/>
                </a:solidFill>
                <a:latin typeface="Garamond" panose="02020404030301010803" pitchFamily="18" charset="0"/>
              </a:rPr>
              <a:t>medica, il diritto alla Salute</a:t>
            </a:r>
            <a:endParaRPr lang="it-IT" sz="2400" b="1" dirty="0">
              <a:solidFill>
                <a:prstClr val="black"/>
              </a:solidFill>
              <a:latin typeface="Garamond" panose="02020404030301010803" pitchFamily="18" charset="0"/>
            </a:endParaRPr>
          </a:p>
          <a:p>
            <a:pPr lvl="0">
              <a:spcBef>
                <a:spcPct val="20000"/>
              </a:spcBef>
              <a:buClr>
                <a:srgbClr val="0BD0D9"/>
              </a:buClr>
              <a:buSzPct val="95000"/>
            </a:pPr>
            <a:endParaRPr lang="it-IT" sz="2400" b="1" dirty="0" smtClean="0">
              <a:solidFill>
                <a:srgbClr val="DBF5F9">
                  <a:lumMod val="50000"/>
                </a:srgbClr>
              </a:solidFill>
              <a:latin typeface="Garamond" panose="02020404030301010803" pitchFamily="18" charset="0"/>
            </a:endParaRPr>
          </a:p>
          <a:p>
            <a:pPr lvl="0">
              <a:spcBef>
                <a:spcPct val="20000"/>
              </a:spcBef>
              <a:buClr>
                <a:srgbClr val="0BD0D9"/>
              </a:buClr>
              <a:buSzPct val="95000"/>
            </a:pPr>
            <a:r>
              <a:rPr lang="it-IT" sz="2400" b="1" dirty="0" smtClean="0">
                <a:solidFill>
                  <a:srgbClr val="DBF5F9">
                    <a:lumMod val="50000"/>
                  </a:srgbClr>
                </a:solidFill>
                <a:latin typeface="Garamond" panose="02020404030301010803" pitchFamily="18" charset="0"/>
              </a:rPr>
              <a:t>9</a:t>
            </a:r>
            <a:r>
              <a:rPr lang="it-IT" sz="2400" b="1" dirty="0">
                <a:solidFill>
                  <a:srgbClr val="DBF5F9">
                    <a:lumMod val="50000"/>
                  </a:srgbClr>
                </a:solidFill>
                <a:latin typeface="Garamond" panose="02020404030301010803" pitchFamily="18" charset="0"/>
              </a:rPr>
              <a:t>. </a:t>
            </a:r>
            <a:r>
              <a:rPr lang="it-IT" sz="2400" b="1" dirty="0" smtClean="0">
                <a:solidFill>
                  <a:prstClr val="black"/>
                </a:solidFill>
                <a:latin typeface="Garamond" panose="02020404030301010803" pitchFamily="18" charset="0"/>
              </a:rPr>
              <a:t>Compravendita</a:t>
            </a:r>
            <a:endParaRPr lang="it-IT" sz="2400" b="1" dirty="0">
              <a:solidFill>
                <a:prstClr val="black"/>
              </a:solidFill>
              <a:latin typeface="Garamond" panose="02020404030301010803" pitchFamily="18" charset="0"/>
            </a:endParaRPr>
          </a:p>
          <a:p>
            <a:pPr lvl="0">
              <a:spcBef>
                <a:spcPct val="20000"/>
              </a:spcBef>
              <a:buClr>
                <a:srgbClr val="0BD0D9"/>
              </a:buClr>
              <a:buSzPct val="95000"/>
            </a:pPr>
            <a:endParaRPr lang="it-IT" sz="2400" b="1" dirty="0" smtClean="0">
              <a:solidFill>
                <a:srgbClr val="DBF5F9">
                  <a:lumMod val="50000"/>
                </a:srgbClr>
              </a:solidFill>
              <a:latin typeface="Garamond" panose="02020404030301010803" pitchFamily="18" charset="0"/>
            </a:endParaRPr>
          </a:p>
          <a:p>
            <a:pPr lvl="0">
              <a:spcBef>
                <a:spcPct val="20000"/>
              </a:spcBef>
              <a:buClr>
                <a:srgbClr val="0BD0D9"/>
              </a:buClr>
              <a:buSzPct val="95000"/>
            </a:pPr>
            <a:r>
              <a:rPr lang="it-IT" sz="2400" b="1" dirty="0" smtClean="0">
                <a:solidFill>
                  <a:srgbClr val="DBF5F9">
                    <a:lumMod val="50000"/>
                  </a:srgbClr>
                </a:solidFill>
                <a:latin typeface="Garamond" panose="02020404030301010803" pitchFamily="18" charset="0"/>
              </a:rPr>
              <a:t>10</a:t>
            </a:r>
            <a:r>
              <a:rPr lang="it-IT" sz="2400" b="1" dirty="0">
                <a:solidFill>
                  <a:srgbClr val="DBF5F9">
                    <a:lumMod val="50000"/>
                  </a:srgbClr>
                </a:solidFill>
                <a:latin typeface="Garamond" panose="02020404030301010803" pitchFamily="18" charset="0"/>
              </a:rPr>
              <a:t>. </a:t>
            </a:r>
            <a:r>
              <a:rPr lang="it-IT" sz="2400" b="1" dirty="0" smtClean="0">
                <a:solidFill>
                  <a:prstClr val="black"/>
                </a:solidFill>
                <a:latin typeface="Garamond" panose="02020404030301010803" pitchFamily="18" charset="0"/>
              </a:rPr>
              <a:t>Successione    </a:t>
            </a:r>
            <a:endParaRPr lang="it-IT" sz="2400" b="1" dirty="0">
              <a:solidFill>
                <a:prstClr val="black"/>
              </a:solidFill>
              <a:latin typeface="Garamond" panose="020204040303010108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132856"/>
            <a:ext cx="1513456" cy="99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4473" y="3501008"/>
            <a:ext cx="2035327" cy="155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162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dirty="0" err="1" smtClean="0"/>
              <a:t>Malpractice</a:t>
            </a:r>
            <a:r>
              <a:rPr lang="it-IT" sz="3600" b="1" dirty="0"/>
              <a:t>: un giusto risarcimento</a:t>
            </a:r>
            <a:r>
              <a:rPr lang="it-IT" b="1" dirty="0"/>
              <a:t/>
            </a:r>
            <a:br>
              <a:rPr lang="it-IT" b="1" dirty="0"/>
            </a:br>
            <a:endParaRPr lang="it-IT" dirty="0"/>
          </a:p>
        </p:txBody>
      </p:sp>
      <p:sp>
        <p:nvSpPr>
          <p:cNvPr id="3" name="Segnaposto contenuto 2"/>
          <p:cNvSpPr>
            <a:spLocks noGrp="1"/>
          </p:cNvSpPr>
          <p:nvPr>
            <p:ph idx="1"/>
          </p:nvPr>
        </p:nvSpPr>
        <p:spPr/>
        <p:txBody>
          <a:bodyPr>
            <a:normAutofit fontScale="92500" lnSpcReduction="10000"/>
          </a:bodyPr>
          <a:lstStyle/>
          <a:p>
            <a:r>
              <a:rPr lang="it-IT" b="1" dirty="0" smtClean="0"/>
              <a:t>Molte </a:t>
            </a:r>
            <a:r>
              <a:rPr lang="it-IT" b="1" dirty="0"/>
              <a:t>persone subiscono danni nel corso di ricoveri ospedalieri o ricevendo cure ambulatoriali. Alcuni sono effetti collaterali delle terapie, altri dipendono da inadeguatezze della struttura, tali da non impedire che l’ errore del singolo causi un danno. </a:t>
            </a:r>
            <a:endParaRPr lang="it-IT" b="1" dirty="0" smtClean="0"/>
          </a:p>
          <a:p>
            <a:r>
              <a:rPr lang="it-IT" b="1" dirty="0" smtClean="0"/>
              <a:t>In </a:t>
            </a:r>
            <a:r>
              <a:rPr lang="it-IT" b="1" dirty="0"/>
              <a:t>questi ultimi casi è possibile ottenere un risarcimento dalla Compagnia che assicura la struttura sanitaria od il libero </a:t>
            </a:r>
            <a:r>
              <a:rPr lang="it-IT" b="1" dirty="0" smtClean="0"/>
              <a:t>professionista.</a:t>
            </a:r>
            <a:endParaRPr lang="it-IT" dirty="0"/>
          </a:p>
          <a:p>
            <a:r>
              <a:rPr lang="it-IT" dirty="0" smtClean="0"/>
              <a:t>Ma</a:t>
            </a:r>
            <a:r>
              <a:rPr lang="it-IT" dirty="0"/>
              <a:t>, naturalmente, farsi risarcire non è una cosa facile</a:t>
            </a:r>
            <a:r>
              <a:rPr lang="it-IT" dirty="0" smtClean="0"/>
              <a:t>.</a:t>
            </a:r>
          </a:p>
          <a:p>
            <a:r>
              <a:rPr lang="it-IT" dirty="0" smtClean="0"/>
              <a:t>Bisogna </a:t>
            </a:r>
            <a:r>
              <a:rPr lang="it-IT" dirty="0"/>
              <a:t>affidarsi ad un avvocato di buon senso, che sappia guidarvi preferibilmente verso una transazione ma non abbia paura di andare in causa.</a:t>
            </a:r>
          </a:p>
          <a:p>
            <a:endParaRPr lang="it-IT" dirty="0"/>
          </a:p>
        </p:txBody>
      </p:sp>
      <p:sp>
        <p:nvSpPr>
          <p:cNvPr id="4" name="Segnaposto piè di pagina 3"/>
          <p:cNvSpPr>
            <a:spLocks noGrp="1"/>
          </p:cNvSpPr>
          <p:nvPr>
            <p:ph type="ftr" sz="quarter" idx="11"/>
          </p:nvPr>
        </p:nvSpPr>
        <p:spPr/>
        <p:txBody>
          <a:bodyPr/>
          <a:lstStyle/>
          <a:p>
            <a:r>
              <a:rPr lang="it-IT" smtClean="0"/>
              <a:t>2</a:t>
            </a:r>
            <a:endParaRPr lang="it-IT"/>
          </a:p>
        </p:txBody>
      </p:sp>
    </p:spTree>
    <p:extLst>
      <p:ext uri="{BB962C8B-B14F-4D97-AF65-F5344CB8AC3E}">
        <p14:creationId xmlns:p14="http://schemas.microsoft.com/office/powerpoint/2010/main" val="755189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la consulenza medico legale</a:t>
            </a:r>
            <a:endParaRPr lang="it-IT" dirty="0"/>
          </a:p>
        </p:txBody>
      </p:sp>
      <p:sp>
        <p:nvSpPr>
          <p:cNvPr id="3" name="Segnaposto contenuto 2"/>
          <p:cNvSpPr>
            <a:spLocks noGrp="1"/>
          </p:cNvSpPr>
          <p:nvPr>
            <p:ph idx="1"/>
          </p:nvPr>
        </p:nvSpPr>
        <p:spPr/>
        <p:txBody>
          <a:bodyPr>
            <a:normAutofit fontScale="92500" lnSpcReduction="20000"/>
          </a:bodyPr>
          <a:lstStyle/>
          <a:p>
            <a:r>
              <a:rPr lang="it-IT" b="1" dirty="0"/>
              <a:t>L</a:t>
            </a:r>
            <a:r>
              <a:rPr lang="it-IT" b="1" dirty="0" smtClean="0"/>
              <a:t>a </a:t>
            </a:r>
            <a:r>
              <a:rPr lang="it-IT" b="1" dirty="0"/>
              <a:t>parte più importante è la consulenza medico legale: in queste vertenze il torto e la ragione sono stabilite dai Medici, </a:t>
            </a:r>
            <a:r>
              <a:rPr lang="it-IT" b="1" dirty="0" err="1"/>
              <a:t>perchè</a:t>
            </a:r>
            <a:r>
              <a:rPr lang="it-IT" b="1" dirty="0"/>
              <a:t> gli Avvocati ed il Giudice non hanno le competenze necessarie.</a:t>
            </a:r>
            <a:endParaRPr lang="it-IT" dirty="0"/>
          </a:p>
          <a:p>
            <a:r>
              <a:rPr lang="it-IT" dirty="0"/>
              <a:t>E’ buona pratica medico legale operare costantemente in tandem: il Medico Legale deve avvalersi di un Consulente Clinico per la sua competenza riguardo agli aspetti tecnici della diagnosi e delle cure, di cui dovrà valutare la correttezza;</a:t>
            </a:r>
          </a:p>
          <a:p>
            <a:r>
              <a:rPr lang="it-IT" dirty="0"/>
              <a:t> il Medico Legale si occupa degli aspetti riguardanti il consenso, il rapporto causale, le responsabilità organizzative, la globale gestione del Paziente, gli aspetti procedurali della consulenza e la sua trasformazione in una relazione chiara e comprensibile ai Giuristi.</a:t>
            </a:r>
          </a:p>
          <a:p>
            <a:endParaRPr lang="it-IT" dirty="0"/>
          </a:p>
        </p:txBody>
      </p:sp>
      <p:sp>
        <p:nvSpPr>
          <p:cNvPr id="4" name="Segnaposto piè di pagina 3"/>
          <p:cNvSpPr>
            <a:spLocks noGrp="1"/>
          </p:cNvSpPr>
          <p:nvPr>
            <p:ph type="ftr" sz="quarter" idx="11"/>
          </p:nvPr>
        </p:nvSpPr>
        <p:spPr/>
        <p:txBody>
          <a:bodyPr/>
          <a:lstStyle/>
          <a:p>
            <a:r>
              <a:rPr lang="it-IT" smtClean="0"/>
              <a:t>2</a:t>
            </a:r>
            <a:endParaRPr lang="it-IT"/>
          </a:p>
        </p:txBody>
      </p:sp>
    </p:spTree>
    <p:extLst>
      <p:ext uri="{BB962C8B-B14F-4D97-AF65-F5344CB8AC3E}">
        <p14:creationId xmlns:p14="http://schemas.microsoft.com/office/powerpoint/2010/main" val="3430749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lgn="ctr">
              <a:buClr>
                <a:srgbClr val="0BD0D9"/>
              </a:buClr>
            </a:pPr>
            <a:r>
              <a:rPr lang="it-IT" sz="2500" b="1" dirty="0">
                <a:solidFill>
                  <a:srgbClr val="0F6FC6"/>
                </a:solidFill>
                <a:effectLst>
                  <a:outerShdw blurRad="38100" dist="38100" dir="2700000" algn="tl">
                    <a:srgbClr val="000000">
                      <a:alpha val="43137"/>
                    </a:srgbClr>
                  </a:outerShdw>
                </a:effectLst>
              </a:rPr>
              <a:t/>
            </a:r>
            <a:br>
              <a:rPr lang="it-IT" sz="2500" b="1" dirty="0">
                <a:solidFill>
                  <a:srgbClr val="0F6FC6"/>
                </a:solidFill>
                <a:effectLst>
                  <a:outerShdw blurRad="38100" dist="38100" dir="2700000" algn="tl">
                    <a:srgbClr val="000000">
                      <a:alpha val="43137"/>
                    </a:srgbClr>
                  </a:outerShdw>
                </a:effectLst>
              </a:rPr>
            </a:br>
            <a:r>
              <a:rPr lang="it-IT" sz="2800" dirty="0">
                <a:solidFill>
                  <a:srgbClr val="252525"/>
                </a:solidFill>
                <a:latin typeface="Garamond" panose="02020404030301010803" pitchFamily="18" charset="0"/>
              </a:rPr>
              <a:t/>
            </a:r>
            <a:br>
              <a:rPr lang="it-IT" sz="2800" dirty="0">
                <a:solidFill>
                  <a:srgbClr val="252525"/>
                </a:solidFill>
                <a:latin typeface="Garamond" panose="02020404030301010803" pitchFamily="18" charset="0"/>
              </a:rPr>
            </a:br>
            <a:r>
              <a:rPr lang="it-IT" sz="2800" b="1" dirty="0"/>
              <a:t/>
            </a:r>
            <a:br>
              <a:rPr lang="it-IT" sz="2800" b="1" dirty="0"/>
            </a:br>
            <a:r>
              <a:rPr lang="it-IT" sz="2500" b="1" dirty="0">
                <a:solidFill>
                  <a:srgbClr val="0F6FC6"/>
                </a:solidFill>
                <a:effectLst>
                  <a:outerShdw blurRad="38100" dist="38100" dir="2700000" algn="tl">
                    <a:srgbClr val="000000">
                      <a:alpha val="43137"/>
                    </a:srgbClr>
                  </a:outerShdw>
                </a:effectLst>
              </a:rPr>
              <a:t/>
            </a:r>
            <a:br>
              <a:rPr lang="it-IT" sz="2500" b="1" dirty="0">
                <a:solidFill>
                  <a:srgbClr val="0F6FC6"/>
                </a:solidFill>
                <a:effectLst>
                  <a:outerShdw blurRad="38100" dist="38100" dir="2700000" algn="tl">
                    <a:srgbClr val="000000">
                      <a:alpha val="43137"/>
                    </a:srgbClr>
                  </a:outerShdw>
                </a:effectLst>
              </a:rPr>
            </a:br>
            <a:r>
              <a:rPr lang="it-IT" sz="3100" b="1" dirty="0" smtClean="0"/>
              <a:t>BENI </a:t>
            </a:r>
            <a:r>
              <a:rPr lang="it-IT" sz="3100" b="1" dirty="0"/>
              <a:t>DI CONSUMO: </a:t>
            </a:r>
            <a:r>
              <a:rPr lang="it-IT" sz="3100" b="1" dirty="0" smtClean="0"/>
              <a:t/>
            </a:r>
            <a:br>
              <a:rPr lang="it-IT" sz="3100" b="1" dirty="0" smtClean="0"/>
            </a:br>
            <a:r>
              <a:rPr lang="it-IT" sz="3100" b="1" dirty="0"/>
              <a:t>GARANZIA LEGALE </a:t>
            </a:r>
            <a:r>
              <a:rPr lang="it-IT" sz="3100" b="1" dirty="0" smtClean="0"/>
              <a:t> ed I </a:t>
            </a:r>
            <a:r>
              <a:rPr lang="it-IT" sz="3100" b="1" dirty="0"/>
              <a:t>DIRITTI DEI CONSUMATORI</a:t>
            </a:r>
            <a:endParaRPr lang="it-IT" sz="3100" dirty="0"/>
          </a:p>
        </p:txBody>
      </p:sp>
      <p:sp>
        <p:nvSpPr>
          <p:cNvPr id="3" name="Segnaposto contenuto 2"/>
          <p:cNvSpPr>
            <a:spLocks noGrp="1"/>
          </p:cNvSpPr>
          <p:nvPr>
            <p:ph idx="1"/>
          </p:nvPr>
        </p:nvSpPr>
        <p:spPr/>
        <p:txBody>
          <a:bodyPr>
            <a:normAutofit/>
          </a:bodyPr>
          <a:lstStyle/>
          <a:p>
            <a:r>
              <a:rPr lang="it-IT" sz="1800" b="1" dirty="0" smtClean="0"/>
              <a:t>Che </a:t>
            </a:r>
            <a:r>
              <a:rPr lang="it-IT" sz="1800" b="1" dirty="0"/>
              <a:t>cos’è la garanzia legale</a:t>
            </a:r>
            <a:br>
              <a:rPr lang="it-IT" sz="1800" b="1" dirty="0"/>
            </a:br>
            <a:r>
              <a:rPr lang="it-IT" sz="1800" dirty="0"/>
              <a:t>La garanzia legale di conformità è prevista dal Codice del Consumo (articoli 128 e ss. ) e tutela il consumatore in caso acquisto di prodotti difettosi, che funzionano male o non rispondono all’uso dichiarato dal venditore o al quale quel bene è generalmente destinato.</a:t>
            </a:r>
          </a:p>
          <a:p>
            <a:endParaRPr lang="it-IT" sz="1800" b="1" dirty="0"/>
          </a:p>
          <a:p>
            <a:r>
              <a:rPr lang="it-IT" sz="1800" b="1" dirty="0"/>
              <a:t> Nei confronti di chi può essere fatta valere</a:t>
            </a:r>
            <a:r>
              <a:rPr lang="it-IT" sz="1800" dirty="0"/>
              <a:t/>
            </a:r>
            <a:br>
              <a:rPr lang="it-IT" sz="1800" dirty="0"/>
            </a:br>
            <a:r>
              <a:rPr lang="it-IT" sz="1800" dirty="0"/>
              <a:t>Il consumatore può far valere i propri diritti in materia di garanzia legale di conformità rivolgendosi direttamente al venditore del bene, anche se diverso dal produttore.</a:t>
            </a:r>
          </a:p>
          <a:p>
            <a:pPr marL="0" lvl="0" indent="0">
              <a:buClr>
                <a:srgbClr val="0BD0D9"/>
              </a:buClr>
              <a:buNone/>
            </a:pPr>
            <a:endParaRPr lang="it-IT" sz="1800" dirty="0">
              <a:solidFill>
                <a:srgbClr val="252525"/>
              </a:solidFill>
              <a:latin typeface="Garamond" panose="02020404030301010803" pitchFamily="18" charset="0"/>
            </a:endParaRPr>
          </a:p>
          <a:p>
            <a:pPr marL="0" lvl="0" indent="0">
              <a:buClr>
                <a:srgbClr val="0BD0D9"/>
              </a:buClr>
              <a:buNone/>
            </a:pPr>
            <a:endParaRPr lang="it-IT" sz="1800" dirty="0" smtClean="0">
              <a:solidFill>
                <a:srgbClr val="252525"/>
              </a:solidFill>
              <a:latin typeface="Garamond" panose="02020404030301010803" pitchFamily="18" charset="0"/>
            </a:endParaRPr>
          </a:p>
          <a:p>
            <a:pPr marL="0" lvl="0" indent="0">
              <a:buClr>
                <a:srgbClr val="0BD0D9"/>
              </a:buClr>
              <a:buNone/>
            </a:pPr>
            <a:endParaRPr lang="it-IT" sz="1800" dirty="0">
              <a:solidFill>
                <a:srgbClr val="252525"/>
              </a:solidFill>
              <a:latin typeface="Garamond" panose="02020404030301010803" pitchFamily="18" charset="0"/>
            </a:endParaRPr>
          </a:p>
          <a:p>
            <a:pPr marL="0" lvl="0" indent="0">
              <a:buClr>
                <a:srgbClr val="0BD0D9"/>
              </a:buClr>
              <a:buNone/>
            </a:pPr>
            <a:r>
              <a:rPr lang="it-IT" sz="1800" dirty="0">
                <a:solidFill>
                  <a:srgbClr val="252525"/>
                </a:solidFill>
                <a:latin typeface="Arial"/>
              </a:rPr>
              <a:t> </a:t>
            </a:r>
            <a:endParaRPr lang="it-IT" dirty="0"/>
          </a:p>
        </p:txBody>
      </p:sp>
      <p:sp>
        <p:nvSpPr>
          <p:cNvPr id="4" name="Segnaposto piè di pagina 3"/>
          <p:cNvSpPr>
            <a:spLocks noGrp="1"/>
          </p:cNvSpPr>
          <p:nvPr>
            <p:ph type="ftr" sz="quarter" idx="11"/>
          </p:nvPr>
        </p:nvSpPr>
        <p:spPr/>
        <p:txBody>
          <a:bodyPr/>
          <a:lstStyle/>
          <a:p>
            <a:r>
              <a:rPr lang="it-IT" dirty="0" smtClean="0"/>
              <a:t>37</a:t>
            </a:r>
            <a:endParaRPr lang="it-I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085184"/>
            <a:ext cx="2163763"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607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5400" b="1" dirty="0"/>
              <a:t>Contenuto della garanzia legale</a:t>
            </a:r>
            <a:endParaRPr lang="it-IT" dirty="0"/>
          </a:p>
        </p:txBody>
      </p:sp>
      <p:sp>
        <p:nvSpPr>
          <p:cNvPr id="3" name="Segnaposto contenuto 2"/>
          <p:cNvSpPr>
            <a:spLocks noGrp="1"/>
          </p:cNvSpPr>
          <p:nvPr>
            <p:ph idx="1"/>
          </p:nvPr>
        </p:nvSpPr>
        <p:spPr/>
        <p:txBody>
          <a:bodyPr>
            <a:normAutofit fontScale="92500" lnSpcReduction="10000"/>
          </a:bodyPr>
          <a:lstStyle/>
          <a:p>
            <a:pPr marL="0" indent="0">
              <a:buNone/>
            </a:pPr>
            <a:r>
              <a:rPr lang="it-IT" sz="2800" b="1" dirty="0"/>
              <a:t/>
            </a:r>
            <a:br>
              <a:rPr lang="it-IT" sz="2800" b="1" dirty="0"/>
            </a:br>
            <a:r>
              <a:rPr lang="it-IT" sz="2800" dirty="0"/>
              <a:t>In presenza di un vizio di conformità, il consumatore ha diritto, a sua scelta, </a:t>
            </a:r>
            <a:r>
              <a:rPr lang="it-IT" sz="2800" dirty="0">
                <a:solidFill>
                  <a:srgbClr val="FF0000"/>
                </a:solidFill>
              </a:rPr>
              <a:t>alla riparazione o sostituzione del bene difettoso da parte del venditore</a:t>
            </a:r>
            <a:r>
              <a:rPr lang="it-IT" sz="2800" dirty="0"/>
              <a:t>, senza addebito di spese, salvo che il rimedio richiesto sia impossibile o eccessivamente oneroso rispetto all’altro. </a:t>
            </a:r>
            <a:endParaRPr lang="it-IT" sz="2800" dirty="0" smtClean="0"/>
          </a:p>
          <a:p>
            <a:pPr marL="0" indent="0">
              <a:buNone/>
            </a:pPr>
            <a:r>
              <a:rPr lang="it-IT" sz="2800" dirty="0" smtClean="0"/>
              <a:t>Se </a:t>
            </a:r>
            <a:r>
              <a:rPr lang="it-IT" sz="2800" dirty="0"/>
              <a:t>sostituzione o riparazione non sono possibili il consumatore ha comunque diritto alla riduzione del prezzo o ad avere indietro una somma, commisurata al valore del bene, a fronte della restituzione al venditore del prodotto difettoso.</a:t>
            </a:r>
          </a:p>
          <a:p>
            <a:endParaRPr lang="it-IT" dirty="0"/>
          </a:p>
        </p:txBody>
      </p:sp>
      <p:sp>
        <p:nvSpPr>
          <p:cNvPr id="4" name="Segnaposto piè di pagina 3"/>
          <p:cNvSpPr>
            <a:spLocks noGrp="1"/>
          </p:cNvSpPr>
          <p:nvPr>
            <p:ph type="ftr" sz="quarter" idx="11"/>
          </p:nvPr>
        </p:nvSpPr>
        <p:spPr/>
        <p:txBody>
          <a:bodyPr/>
          <a:lstStyle/>
          <a:p>
            <a:r>
              <a:rPr lang="it-IT" smtClean="0"/>
              <a:t>2</a:t>
            </a:r>
            <a:endParaRPr lang="it-IT"/>
          </a:p>
        </p:txBody>
      </p:sp>
    </p:spTree>
    <p:extLst>
      <p:ext uri="{BB962C8B-B14F-4D97-AF65-F5344CB8AC3E}">
        <p14:creationId xmlns:p14="http://schemas.microsoft.com/office/powerpoint/2010/main" val="1306076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5400" b="1" dirty="0"/>
              <a:t> Durata della garanzia legale</a:t>
            </a:r>
            <a:endParaRPr lang="it-IT" dirty="0"/>
          </a:p>
        </p:txBody>
      </p:sp>
      <p:sp>
        <p:nvSpPr>
          <p:cNvPr id="3" name="Segnaposto contenuto 2"/>
          <p:cNvSpPr>
            <a:spLocks noGrp="1"/>
          </p:cNvSpPr>
          <p:nvPr>
            <p:ph idx="1"/>
          </p:nvPr>
        </p:nvSpPr>
        <p:spPr/>
        <p:txBody>
          <a:bodyPr>
            <a:normAutofit fontScale="92500" lnSpcReduction="20000"/>
          </a:bodyPr>
          <a:lstStyle/>
          <a:p>
            <a:r>
              <a:rPr lang="it-IT" sz="2800" dirty="0" smtClean="0"/>
              <a:t>La </a:t>
            </a:r>
            <a:r>
              <a:rPr lang="it-IT" sz="2800" dirty="0"/>
              <a:t>garanzia legale dura </a:t>
            </a:r>
            <a:r>
              <a:rPr lang="it-IT" sz="2800" b="1" dirty="0"/>
              <a:t>due anni </a:t>
            </a:r>
            <a:r>
              <a:rPr lang="it-IT" sz="2800" dirty="0"/>
              <a:t>dalla consegna del bene e deve essere fatta valere dal consumatore entro due mesi dalla scoperta del difetto: occorre quindi </a:t>
            </a:r>
            <a:r>
              <a:rPr lang="it-IT" sz="2800" dirty="0">
                <a:solidFill>
                  <a:srgbClr val="FF0000"/>
                </a:solidFill>
              </a:rPr>
              <a:t>conservare sempre la prova di acquisto </a:t>
            </a:r>
            <a:r>
              <a:rPr lang="it-IT" sz="2800" dirty="0"/>
              <a:t>(ricevuta fiscale o scontrino di cui si consiglia di fare subito una fotocopia perché le carte termiche degli scontrini possono scolorirsi con il tempo</a:t>
            </a:r>
            <a:r>
              <a:rPr lang="it-IT" sz="2800" dirty="0" smtClean="0"/>
              <a:t>).</a:t>
            </a:r>
          </a:p>
          <a:p>
            <a:r>
              <a:rPr lang="it-IT" sz="2800" dirty="0" smtClean="0"/>
              <a:t>Le </a:t>
            </a:r>
            <a:r>
              <a:rPr lang="it-IT" sz="2800" dirty="0"/>
              <a:t>clausole inserite da professionisti in contratti o condizioni generali di contratto con i consumatori che limitano la durata della garanzia legale o la escludono possono integrare clausole vessatorie ai sensi dell’articolo 33, comma 2, lettera </a:t>
            </a:r>
            <a:r>
              <a:rPr lang="it-IT" sz="2800" i="1" dirty="0"/>
              <a:t>b)</a:t>
            </a:r>
            <a:r>
              <a:rPr lang="it-IT" sz="2800" dirty="0"/>
              <a:t>, del Codice del Consumo.</a:t>
            </a:r>
          </a:p>
          <a:p>
            <a:endParaRPr lang="it-IT" dirty="0"/>
          </a:p>
        </p:txBody>
      </p:sp>
      <p:sp>
        <p:nvSpPr>
          <p:cNvPr id="4" name="Segnaposto piè di pagina 3"/>
          <p:cNvSpPr>
            <a:spLocks noGrp="1"/>
          </p:cNvSpPr>
          <p:nvPr>
            <p:ph type="ftr" sz="quarter" idx="11"/>
          </p:nvPr>
        </p:nvSpPr>
        <p:spPr/>
        <p:txBody>
          <a:bodyPr/>
          <a:lstStyle/>
          <a:p>
            <a:r>
              <a:rPr lang="it-IT" smtClean="0"/>
              <a:t>2</a:t>
            </a:r>
            <a:endParaRPr lang="it-IT"/>
          </a:p>
        </p:txBody>
      </p:sp>
    </p:spTree>
    <p:extLst>
      <p:ext uri="{BB962C8B-B14F-4D97-AF65-F5344CB8AC3E}">
        <p14:creationId xmlns:p14="http://schemas.microsoft.com/office/powerpoint/2010/main" val="1049105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Differenza tra garanzia legale e garanzie convenzionali</a:t>
            </a:r>
            <a:endParaRPr lang="it-IT" sz="2800" dirty="0"/>
          </a:p>
        </p:txBody>
      </p:sp>
      <p:sp>
        <p:nvSpPr>
          <p:cNvPr id="3" name="Segnaposto contenuto 2"/>
          <p:cNvSpPr>
            <a:spLocks noGrp="1"/>
          </p:cNvSpPr>
          <p:nvPr>
            <p:ph idx="1"/>
          </p:nvPr>
        </p:nvSpPr>
        <p:spPr/>
        <p:txBody>
          <a:bodyPr>
            <a:normAutofit/>
          </a:bodyPr>
          <a:lstStyle/>
          <a:p>
            <a:r>
              <a:rPr lang="it-IT" sz="1800" b="1" dirty="0"/>
              <a:t/>
            </a:r>
            <a:br>
              <a:rPr lang="it-IT" sz="1800" b="1" dirty="0"/>
            </a:br>
            <a:r>
              <a:rPr lang="it-IT" sz="2000" dirty="0"/>
              <a:t>Le garanzie convenzionali, gratuite o a pagamento, offerte dal produttore o dal rivenditore, non sostituiscono né limitano quella legale di conformità, rispetto alla quale possono avere invece diversa ampiezza e/o durata. Chiunque offra garanzie convenzionali deve comunque sempre specificare che si tratta di garanzie diverse e aggiuntive rispetto alla garanzia legale di conformità che tutela i consumatori.</a:t>
            </a:r>
          </a:p>
          <a:p>
            <a:pPr marL="0" indent="0">
              <a:buNone/>
            </a:pPr>
            <a:r>
              <a:rPr lang="it-IT" sz="1800" dirty="0"/>
              <a:t/>
            </a:r>
            <a:br>
              <a:rPr lang="it-IT" sz="1800" dirty="0"/>
            </a:br>
            <a:endParaRPr lang="it-IT" sz="1800" dirty="0"/>
          </a:p>
          <a:p>
            <a:endParaRPr lang="it-IT" dirty="0"/>
          </a:p>
        </p:txBody>
      </p:sp>
      <p:sp>
        <p:nvSpPr>
          <p:cNvPr id="4" name="Segnaposto piè di pagina 3"/>
          <p:cNvSpPr>
            <a:spLocks noGrp="1"/>
          </p:cNvSpPr>
          <p:nvPr>
            <p:ph type="ftr" sz="quarter" idx="11"/>
          </p:nvPr>
        </p:nvSpPr>
        <p:spPr/>
        <p:txBody>
          <a:bodyPr/>
          <a:lstStyle/>
          <a:p>
            <a:r>
              <a:rPr lang="it-IT" dirty="0" smtClean="0"/>
              <a:t>38</a:t>
            </a:r>
            <a:endParaRPr lang="it-I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877595"/>
            <a:ext cx="180498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820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792088"/>
          </a:xfrm>
        </p:spPr>
        <p:txBody>
          <a:bodyPr>
            <a:normAutofit/>
          </a:bodyPr>
          <a:lstStyle/>
          <a:p>
            <a:r>
              <a:rPr lang="it-IT" sz="3200" b="1" dirty="0"/>
              <a:t>I poteri di intervento dell’Antitrust</a:t>
            </a:r>
            <a:endParaRPr lang="it-IT" sz="3200" dirty="0"/>
          </a:p>
        </p:txBody>
      </p:sp>
      <p:sp>
        <p:nvSpPr>
          <p:cNvPr id="3" name="Segnaposto contenuto 2"/>
          <p:cNvSpPr>
            <a:spLocks noGrp="1"/>
          </p:cNvSpPr>
          <p:nvPr>
            <p:ph idx="1"/>
          </p:nvPr>
        </p:nvSpPr>
        <p:spPr>
          <a:xfrm>
            <a:off x="457200" y="1268760"/>
            <a:ext cx="8229600" cy="5472608"/>
          </a:xfrm>
        </p:spPr>
        <p:txBody>
          <a:bodyPr>
            <a:noAutofit/>
          </a:bodyPr>
          <a:lstStyle/>
          <a:p>
            <a:pPr marL="0" indent="0">
              <a:buNone/>
            </a:pPr>
            <a:r>
              <a:rPr lang="it-IT" sz="2000" dirty="0" smtClean="0"/>
              <a:t>I </a:t>
            </a:r>
            <a:r>
              <a:rPr lang="it-IT" sz="2000" dirty="0"/>
              <a:t>comportamenti di rivenditori o produttori che inducano in errore il consumatore sull’esistenza o sulle modalità di esercizio della garanzia legale di conformità, ovvero ne ostacolino l’esercizio stesso possono costituire pratiche commerciali scorrette, vietate e sanzionate dal Codice del Consumo</a:t>
            </a:r>
            <a:r>
              <a:rPr lang="it-IT" sz="2000" dirty="0" smtClean="0"/>
              <a:t>.</a:t>
            </a:r>
          </a:p>
          <a:p>
            <a:pPr marL="0" indent="0">
              <a:buNone/>
            </a:pPr>
            <a:r>
              <a:rPr lang="it-IT" sz="2000" dirty="0" smtClean="0"/>
              <a:t> </a:t>
            </a:r>
            <a:r>
              <a:rPr lang="it-IT" sz="2000" dirty="0"/>
              <a:t>In tal caso, l’Antitrust può intervenire, a tutela del consumatore, accertando la violazione, imponendo la cessazione della condotta contraria alla legge, sanzionando i soggetti responsabili fino a un massimo di 5.000.0000 euro. L’Antitrust può anche accettare impegni dell’impresa, senza accertare alcuna infrazione, se essi hanno un impatto positivo per i consumatori. Non può invece risolvere le singole controversie. Infine, l’Autorità può accertare la </a:t>
            </a:r>
            <a:r>
              <a:rPr lang="it-IT" sz="2000" dirty="0" err="1"/>
              <a:t>vessatorietà</a:t>
            </a:r>
            <a:r>
              <a:rPr lang="it-IT" sz="2000" dirty="0"/>
              <a:t> di clausole inserite in contratti o condizioni generali di contratto tra professionisti e consumatori che limitano la durata della garanzia legale di conformità o la escludono del tutto, disponendo l’adozione di misure per informare adeguatamente i consumatori.</a:t>
            </a:r>
          </a:p>
          <a:p>
            <a:pPr marL="0" indent="0">
              <a:buNone/>
            </a:pPr>
            <a:endParaRPr lang="it-IT" sz="1800" b="1" dirty="0"/>
          </a:p>
          <a:p>
            <a:pPr marL="0" indent="0">
              <a:buNone/>
            </a:pPr>
            <a:r>
              <a:rPr lang="it-IT" sz="1800" b="1" dirty="0" smtClean="0"/>
              <a:t> </a:t>
            </a:r>
            <a:endParaRPr lang="it-IT" sz="1800" dirty="0"/>
          </a:p>
        </p:txBody>
      </p:sp>
      <p:sp>
        <p:nvSpPr>
          <p:cNvPr id="4" name="Segnaposto piè di pagina 3"/>
          <p:cNvSpPr>
            <a:spLocks noGrp="1"/>
          </p:cNvSpPr>
          <p:nvPr>
            <p:ph type="ftr" sz="quarter" idx="11"/>
          </p:nvPr>
        </p:nvSpPr>
        <p:spPr/>
        <p:txBody>
          <a:bodyPr/>
          <a:lstStyle/>
          <a:p>
            <a:r>
              <a:rPr lang="it-IT" smtClean="0"/>
              <a:t>2</a:t>
            </a:r>
            <a:endParaRPr lang="it-IT"/>
          </a:p>
        </p:txBody>
      </p:sp>
    </p:spTree>
    <p:extLst>
      <p:ext uri="{BB962C8B-B14F-4D97-AF65-F5344CB8AC3E}">
        <p14:creationId xmlns:p14="http://schemas.microsoft.com/office/powerpoint/2010/main" val="2178825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229600" cy="936104"/>
          </a:xfrm>
        </p:spPr>
        <p:txBody>
          <a:bodyPr>
            <a:normAutofit/>
          </a:bodyPr>
          <a:lstStyle/>
          <a:p>
            <a:r>
              <a:rPr lang="it-IT" sz="3200" b="1" dirty="0" smtClean="0"/>
              <a:t> </a:t>
            </a:r>
            <a:r>
              <a:rPr lang="it-IT" sz="3200" b="1" dirty="0"/>
              <a:t>Obblighi del venditore</a:t>
            </a:r>
            <a:endParaRPr lang="it-IT" sz="3200" dirty="0"/>
          </a:p>
        </p:txBody>
      </p:sp>
      <p:sp>
        <p:nvSpPr>
          <p:cNvPr id="3" name="Segnaposto contenuto 2"/>
          <p:cNvSpPr>
            <a:spLocks noGrp="1"/>
          </p:cNvSpPr>
          <p:nvPr>
            <p:ph idx="1"/>
          </p:nvPr>
        </p:nvSpPr>
        <p:spPr>
          <a:xfrm>
            <a:off x="457200" y="1196752"/>
            <a:ext cx="8229600" cy="5127848"/>
          </a:xfrm>
        </p:spPr>
        <p:txBody>
          <a:bodyPr>
            <a:noAutofit/>
          </a:bodyPr>
          <a:lstStyle/>
          <a:p>
            <a:pPr marL="0" indent="0">
              <a:buNone/>
            </a:pPr>
            <a:r>
              <a:rPr lang="it-IT" sz="2000" b="1" dirty="0"/>
              <a:t/>
            </a:r>
            <a:br>
              <a:rPr lang="it-IT" sz="2000" b="1" dirty="0"/>
            </a:br>
            <a:r>
              <a:rPr lang="it-IT" sz="2000" dirty="0"/>
              <a:t>Il venditore deve:</a:t>
            </a:r>
          </a:p>
          <a:p>
            <a:r>
              <a:rPr lang="it-IT" sz="2000" dirty="0"/>
              <a:t>prendere in consegna il prodotto difettoso per verificare se il malfunzionamento dipenda o meno da un vizio di conformità</a:t>
            </a:r>
            <a:r>
              <a:rPr lang="it-IT" sz="2000" dirty="0" smtClean="0"/>
              <a:t>.</a:t>
            </a:r>
          </a:p>
          <a:p>
            <a:r>
              <a:rPr lang="it-IT" sz="2000" dirty="0" smtClean="0"/>
              <a:t> </a:t>
            </a:r>
            <a:r>
              <a:rPr lang="it-IT" sz="2000" dirty="0"/>
              <a:t>In particolare: (i) per i difetti che si manifestano nei primi sei mesi dalla data di consegna del prodotto la verifica è sempre a carico del venditore in quanto si presume che esistessero al momento della consegna</a:t>
            </a:r>
            <a:r>
              <a:rPr lang="it-IT" sz="2000" dirty="0" smtClean="0"/>
              <a:t>;</a:t>
            </a:r>
          </a:p>
          <a:p>
            <a:r>
              <a:rPr lang="it-IT" sz="2000" dirty="0" smtClean="0"/>
              <a:t> </a:t>
            </a:r>
            <a:r>
              <a:rPr lang="it-IT" sz="2000" dirty="0"/>
              <a:t>(ii) successivamente, nel solo caso in cui il malfunzionamento non dipenda da un vizio di conformità, può essere chiesto al consumatore il rimborso del costo - ragionevole e preventivamente indicato – che il venditore abbia sostenuto per la verifica;</a:t>
            </a:r>
          </a:p>
          <a:p>
            <a:r>
              <a:rPr lang="it-IT" sz="2000" dirty="0"/>
              <a:t>riscontrato il vizio di conformità, effettuare la riparazione o la sostituzione del bene entro un congruo tempo dalla richiesta e senza addebito di spese al consumatore.</a:t>
            </a:r>
          </a:p>
          <a:p>
            <a:pPr marL="0" indent="0">
              <a:buNone/>
            </a:pPr>
            <a:endParaRPr lang="it-IT" sz="2000" dirty="0"/>
          </a:p>
        </p:txBody>
      </p:sp>
      <p:sp>
        <p:nvSpPr>
          <p:cNvPr id="4" name="Segnaposto piè di pagina 3"/>
          <p:cNvSpPr>
            <a:spLocks noGrp="1"/>
          </p:cNvSpPr>
          <p:nvPr>
            <p:ph type="ftr" sz="quarter" idx="11"/>
          </p:nvPr>
        </p:nvSpPr>
        <p:spPr/>
        <p:txBody>
          <a:bodyPr/>
          <a:lstStyle/>
          <a:p>
            <a:r>
              <a:rPr lang="it-IT" dirty="0" smtClean="0"/>
              <a:t>40</a:t>
            </a:r>
            <a:endParaRPr lang="it-IT" dirty="0"/>
          </a:p>
        </p:txBody>
      </p:sp>
    </p:spTree>
    <p:extLst>
      <p:ext uri="{BB962C8B-B14F-4D97-AF65-F5344CB8AC3E}">
        <p14:creationId xmlns:p14="http://schemas.microsoft.com/office/powerpoint/2010/main" val="428287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solidFill>
                  <a:schemeClr val="accent1"/>
                </a:solidFill>
                <a:effectLst>
                  <a:outerShdw blurRad="38100" dist="38100" dir="2700000" algn="tl">
                    <a:srgbClr val="000000">
                      <a:alpha val="43137"/>
                    </a:srgbClr>
                  </a:outerShdw>
                </a:effectLst>
                <a:latin typeface="Garamond" panose="02020404030301010803" pitchFamily="18" charset="0"/>
              </a:rPr>
              <a:t> Successione                         </a:t>
            </a:r>
            <a:endParaRPr lang="it-IT" sz="3200" b="1" dirty="0">
              <a:solidFill>
                <a:schemeClr val="accent1"/>
              </a:solidFill>
              <a:effectLst>
                <a:outerShdw blurRad="38100" dist="38100" dir="2700000" algn="tl">
                  <a:srgbClr val="000000">
                    <a:alpha val="43137"/>
                  </a:srgbClr>
                </a:outerShdw>
              </a:effectLst>
              <a:latin typeface="Garamond" panose="02020404030301010803" pitchFamily="18" charset="0"/>
            </a:endParaRPr>
          </a:p>
        </p:txBody>
      </p:sp>
      <p:sp>
        <p:nvSpPr>
          <p:cNvPr id="3" name="Segnaposto contenuto 2"/>
          <p:cNvSpPr>
            <a:spLocks noGrp="1"/>
          </p:cNvSpPr>
          <p:nvPr>
            <p:ph idx="1"/>
          </p:nvPr>
        </p:nvSpPr>
        <p:spPr/>
        <p:txBody>
          <a:bodyPr>
            <a:normAutofit fontScale="62500" lnSpcReduction="20000"/>
          </a:bodyPr>
          <a:lstStyle/>
          <a:p>
            <a:endParaRPr lang="it-IT" sz="1800" dirty="0" smtClean="0">
              <a:solidFill>
                <a:srgbClr val="252525"/>
              </a:solidFill>
              <a:latin typeface="Garamond" panose="02020404030301010803" pitchFamily="18" charset="0"/>
            </a:endParaRPr>
          </a:p>
          <a:p>
            <a:r>
              <a:rPr lang="it-IT" sz="1800" dirty="0"/>
              <a:t>Quando avviene un decesso è, sin da subito, consigliabile avere informazioni sulla devoluzione della successione, vale a dire accertare se la successione - nel caso concreto - sarà regolata dalla legge (perché il defunto non ha lasciato testamento) ovvero, in tutto o in parte, da un testamento.</a:t>
            </a:r>
            <a:br>
              <a:rPr lang="it-IT" sz="1800" dirty="0"/>
            </a:br>
            <a:r>
              <a:rPr lang="it-IT" sz="1800" dirty="0"/>
              <a:t/>
            </a:r>
            <a:br>
              <a:rPr lang="it-IT" sz="1800" dirty="0"/>
            </a:br>
            <a:r>
              <a:rPr lang="it-IT" sz="1800" dirty="0"/>
              <a:t>Si tratta di un evento grave ed importante, a seguito del quale possono operare diverse norme di legge</a:t>
            </a:r>
            <a:r>
              <a:rPr lang="it-IT" sz="1800" dirty="0" smtClean="0"/>
              <a:t>,</a:t>
            </a:r>
          </a:p>
          <a:p>
            <a:r>
              <a:rPr lang="it-IT" sz="1800" dirty="0" smtClean="0"/>
              <a:t> </a:t>
            </a:r>
            <a:r>
              <a:rPr lang="it-IT" sz="1800" dirty="0"/>
              <a:t>oltre alla volontà del defunto; </a:t>
            </a:r>
            <a:endParaRPr lang="it-IT" sz="1800" dirty="0" smtClean="0"/>
          </a:p>
          <a:p>
            <a:r>
              <a:rPr lang="it-IT" sz="1800" dirty="0" smtClean="0"/>
              <a:t>per </a:t>
            </a:r>
            <a:r>
              <a:rPr lang="it-IT" sz="1800" dirty="0"/>
              <a:t>evitare conseguenze non previste, anche rilevanti, pare senz’altro consigliabile affidarsi sin da subito ad un esperto in materia.</a:t>
            </a:r>
            <a:br>
              <a:rPr lang="it-IT" sz="1800" dirty="0"/>
            </a:br>
            <a:r>
              <a:rPr lang="it-IT" sz="1800" dirty="0"/>
              <a:t/>
            </a:r>
            <a:br>
              <a:rPr lang="it-IT" sz="1800" dirty="0"/>
            </a:br>
            <a:r>
              <a:rPr lang="it-IT" sz="1800" dirty="0"/>
              <a:t>Ciò premesso, è necessario, anzitutto, verificare se il defunto ha lasciato un testamento.</a:t>
            </a:r>
            <a:br>
              <a:rPr lang="it-IT" sz="1800" dirty="0"/>
            </a:br>
            <a:r>
              <a:rPr lang="it-IT" sz="1800" dirty="0"/>
              <a:t/>
            </a:r>
            <a:br>
              <a:rPr lang="it-IT" sz="1800" dirty="0"/>
            </a:br>
            <a:r>
              <a:rPr lang="it-IT" sz="1800" dirty="0"/>
              <a:t>Nel caso si trovi un testamento olografo, lo si deve portare ad un notaio perché provveda alla sua pubblicazione.</a:t>
            </a:r>
            <a:br>
              <a:rPr lang="it-IT" sz="1800" dirty="0"/>
            </a:br>
            <a:r>
              <a:rPr lang="it-IT" sz="1800" dirty="0"/>
              <a:t/>
            </a:r>
            <a:br>
              <a:rPr lang="it-IT" sz="1800" dirty="0"/>
            </a:br>
            <a:r>
              <a:rPr lang="it-IT" sz="1800" dirty="0"/>
              <a:t>Analogamente dovrà essere contattato il notaio ove si sia a conoscenza dell’esistenza di un testamento  pubblico ovvero dell’esistenza di un testamento olografo affidato al notaio in deposito fiduciario.</a:t>
            </a:r>
            <a:br>
              <a:rPr lang="it-IT" sz="1800" dirty="0"/>
            </a:br>
            <a:r>
              <a:rPr lang="it-IT" sz="1800" dirty="0"/>
              <a:t/>
            </a:r>
            <a:br>
              <a:rPr lang="it-IT" sz="1800" dirty="0"/>
            </a:br>
            <a:r>
              <a:rPr lang="it-IT" sz="1800" dirty="0"/>
              <a:t>Nel caso in cui non si sappia dell’esistenza o meno di un testamento ci si può rivolgere all'Archivio Notarile (per effettuare una ricerca nel Registro Generale dei Testamenti).</a:t>
            </a:r>
            <a:br>
              <a:rPr lang="it-IT" sz="1800" dirty="0"/>
            </a:br>
            <a:r>
              <a:rPr lang="it-IT" sz="1800" dirty="0"/>
              <a:t/>
            </a:r>
            <a:br>
              <a:rPr lang="it-IT" sz="1800" dirty="0"/>
            </a:br>
            <a:r>
              <a:rPr lang="it-IT" sz="1800" dirty="0"/>
              <a:t>E' opportuno, poi, ricostruire un quadro completo del patrimonio del defunto, anche per predisporre la dichiarazione di successione ai fini fiscali.</a:t>
            </a:r>
            <a:br>
              <a:rPr lang="it-IT" sz="1800" dirty="0"/>
            </a:br>
            <a:r>
              <a:rPr lang="it-IT" sz="1800" dirty="0"/>
              <a:t/>
            </a:r>
            <a:br>
              <a:rPr lang="it-IT" sz="1800" dirty="0"/>
            </a:br>
            <a:r>
              <a:rPr lang="it-IT" sz="1800" dirty="0"/>
              <a:t>Anche a questo proposito, al fine di evitare errori o omissioni, il </a:t>
            </a:r>
            <a:r>
              <a:rPr lang="it-IT" sz="1800" dirty="0" smtClean="0"/>
              <a:t>professionista incaricato  </a:t>
            </a:r>
            <a:r>
              <a:rPr lang="it-IT" sz="1800" dirty="0"/>
              <a:t>potrà fornire le indicazioni idonee per acquisire tutte le informazioni necessarie per un’esatta individuazione dei beni caduti nella successione</a:t>
            </a:r>
            <a:r>
              <a:rPr lang="it-IT" sz="1800" dirty="0" smtClean="0"/>
              <a:t>.</a:t>
            </a:r>
            <a:r>
              <a:rPr lang="it-IT" sz="1900" dirty="0" smtClean="0">
                <a:solidFill>
                  <a:srgbClr val="252525"/>
                </a:solidFill>
                <a:latin typeface="Garamond" panose="02020404030301010803" pitchFamily="18" charset="0"/>
              </a:rPr>
              <a:t>.</a:t>
            </a:r>
          </a:p>
          <a:p>
            <a:pPr marL="0" indent="0">
              <a:buNone/>
            </a:pPr>
            <a:endParaRPr lang="it-IT" sz="1900" dirty="0">
              <a:solidFill>
                <a:srgbClr val="252525"/>
              </a:solidFill>
              <a:latin typeface="Garamond" panose="02020404030301010803" pitchFamily="18" charset="0"/>
            </a:endParaRPr>
          </a:p>
          <a:p>
            <a:pPr marL="0" indent="0">
              <a:buNone/>
            </a:pPr>
            <a:endParaRPr lang="it-IT" dirty="0"/>
          </a:p>
        </p:txBody>
      </p:sp>
      <p:sp>
        <p:nvSpPr>
          <p:cNvPr id="4" name="Segnaposto piè di pagina 3"/>
          <p:cNvSpPr>
            <a:spLocks noGrp="1"/>
          </p:cNvSpPr>
          <p:nvPr>
            <p:ph type="ftr" sz="quarter" idx="11"/>
          </p:nvPr>
        </p:nvSpPr>
        <p:spPr/>
        <p:txBody>
          <a:bodyPr/>
          <a:lstStyle/>
          <a:p>
            <a:r>
              <a:rPr lang="it-IT" dirty="0" smtClean="0"/>
              <a:t>41</a:t>
            </a:r>
          </a:p>
          <a:p>
            <a:endParaRPr lang="it-IT"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849094"/>
            <a:ext cx="233305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7793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5400" dirty="0">
                <a:solidFill>
                  <a:srgbClr val="252525"/>
                </a:solidFill>
                <a:latin typeface="Garamond" panose="02020404030301010803" pitchFamily="18" charset="0"/>
              </a:rPr>
              <a:t/>
            </a:r>
            <a:br>
              <a:rPr lang="it-IT" sz="5400" dirty="0">
                <a:solidFill>
                  <a:srgbClr val="252525"/>
                </a:solidFill>
                <a:latin typeface="Garamond" panose="02020404030301010803" pitchFamily="18" charset="0"/>
              </a:rPr>
            </a:br>
            <a:r>
              <a:rPr lang="it-IT" sz="5400" b="1" dirty="0">
                <a:solidFill>
                  <a:srgbClr val="252525"/>
                </a:solidFill>
                <a:latin typeface="Garamond" panose="02020404030301010803" pitchFamily="18" charset="0"/>
              </a:rPr>
              <a:t>Tre</a:t>
            </a:r>
            <a:r>
              <a:rPr lang="it-IT" sz="5400" dirty="0">
                <a:solidFill>
                  <a:srgbClr val="252525"/>
                </a:solidFill>
                <a:latin typeface="Garamond" panose="02020404030301010803" pitchFamily="18" charset="0"/>
              </a:rPr>
              <a:t> i </a:t>
            </a:r>
            <a:r>
              <a:rPr lang="it-IT" sz="5400" b="1" dirty="0">
                <a:solidFill>
                  <a:srgbClr val="252525"/>
                </a:solidFill>
                <a:latin typeface="Garamond" panose="02020404030301010803" pitchFamily="18" charset="0"/>
              </a:rPr>
              <a:t>tipi </a:t>
            </a:r>
            <a:r>
              <a:rPr lang="it-IT" sz="5400" dirty="0">
                <a:solidFill>
                  <a:srgbClr val="252525"/>
                </a:solidFill>
                <a:latin typeface="Garamond" panose="02020404030301010803" pitchFamily="18" charset="0"/>
              </a:rPr>
              <a:t>di successione:</a:t>
            </a:r>
            <a:br>
              <a:rPr lang="it-IT" sz="5400" dirty="0">
                <a:solidFill>
                  <a:srgbClr val="252525"/>
                </a:solidFill>
                <a:latin typeface="Garamond" panose="02020404030301010803" pitchFamily="18" charset="0"/>
              </a:rPr>
            </a:br>
            <a:r>
              <a:rPr lang="it-IT" sz="3600" b="1" dirty="0">
                <a:solidFill>
                  <a:srgbClr val="C00000"/>
                </a:solidFill>
                <a:latin typeface="Garamond" panose="02020404030301010803" pitchFamily="18" charset="0"/>
              </a:rPr>
              <a:t>1) Legittima</a:t>
            </a:r>
            <a:r>
              <a:rPr lang="it-IT" sz="3600" dirty="0">
                <a:solidFill>
                  <a:srgbClr val="C00000"/>
                </a:solidFill>
                <a:latin typeface="Garamond" panose="02020404030301010803" pitchFamily="18" charset="0"/>
              </a:rPr>
              <a:t>-</a:t>
            </a:r>
            <a:endParaRPr lang="it-IT" sz="3600" dirty="0"/>
          </a:p>
        </p:txBody>
      </p:sp>
      <p:sp>
        <p:nvSpPr>
          <p:cNvPr id="3" name="Segnaposto contenuto 2"/>
          <p:cNvSpPr>
            <a:spLocks noGrp="1"/>
          </p:cNvSpPr>
          <p:nvPr>
            <p:ph idx="1"/>
          </p:nvPr>
        </p:nvSpPr>
        <p:spPr/>
        <p:txBody>
          <a:bodyPr>
            <a:normAutofit/>
          </a:bodyPr>
          <a:lstStyle/>
          <a:p>
            <a:pPr marL="0" indent="0">
              <a:buNone/>
            </a:pPr>
            <a:r>
              <a:rPr lang="it-IT" sz="1800" b="1" dirty="0" smtClean="0">
                <a:solidFill>
                  <a:srgbClr val="C00000"/>
                </a:solidFill>
                <a:latin typeface="Garamond" panose="02020404030301010803" pitchFamily="18" charset="0"/>
              </a:rPr>
              <a:t>Legittima: </a:t>
            </a:r>
            <a:r>
              <a:rPr lang="it-IT" sz="1700" dirty="0">
                <a:solidFill>
                  <a:srgbClr val="000000"/>
                </a:solidFill>
                <a:latin typeface="Garamond" panose="02020404030301010803" pitchFamily="18" charset="0"/>
              </a:rPr>
              <a:t> la persona che è mancata non ha lasciato un testamento oppure ha lasciato un testamento con il quale ha disposto solo in parte dei suoi beni. </a:t>
            </a:r>
            <a:endParaRPr lang="it-IT" sz="1700" dirty="0" smtClean="0">
              <a:solidFill>
                <a:srgbClr val="000000"/>
              </a:solidFill>
              <a:latin typeface="Garamond" panose="02020404030301010803" pitchFamily="18" charset="0"/>
            </a:endParaRPr>
          </a:p>
          <a:p>
            <a:pPr marL="0" indent="0">
              <a:buNone/>
            </a:pPr>
            <a:r>
              <a:rPr lang="it-IT" sz="1700" dirty="0" smtClean="0">
                <a:solidFill>
                  <a:srgbClr val="000000"/>
                </a:solidFill>
                <a:latin typeface="Garamond" panose="02020404030301010803" pitchFamily="18" charset="0"/>
              </a:rPr>
              <a:t>In </a:t>
            </a:r>
            <a:r>
              <a:rPr lang="it-IT" sz="1700" dirty="0">
                <a:solidFill>
                  <a:srgbClr val="000000"/>
                </a:solidFill>
                <a:latin typeface="Garamond" panose="02020404030301010803" pitchFamily="18" charset="0"/>
              </a:rPr>
              <a:t>tale ultimo caso le regole della successione legittima operano solo per i beni per i quali il testatore non ha disposto nel testamento.</a:t>
            </a:r>
            <a:r>
              <a:rPr lang="it-IT" sz="1700" dirty="0">
                <a:latin typeface="Garamond" panose="02020404030301010803" pitchFamily="18" charset="0"/>
              </a:rPr>
              <a:t/>
            </a:r>
            <a:br>
              <a:rPr lang="it-IT" sz="1700" dirty="0">
                <a:latin typeface="Garamond" panose="02020404030301010803" pitchFamily="18" charset="0"/>
              </a:rPr>
            </a:br>
            <a:r>
              <a:rPr lang="it-IT" sz="1700" dirty="0">
                <a:latin typeface="Garamond" panose="02020404030301010803" pitchFamily="18" charset="0"/>
              </a:rPr>
              <a:t/>
            </a:r>
            <a:br>
              <a:rPr lang="it-IT" sz="1700" dirty="0">
                <a:latin typeface="Garamond" panose="02020404030301010803" pitchFamily="18" charset="0"/>
              </a:rPr>
            </a:br>
            <a:r>
              <a:rPr lang="it-IT" sz="1700" dirty="0">
                <a:solidFill>
                  <a:srgbClr val="000000"/>
                </a:solidFill>
                <a:latin typeface="Garamond" panose="02020404030301010803" pitchFamily="18" charset="0"/>
              </a:rPr>
              <a:t>La legge prevede che solo alcuni soggetti - in pratica i parenti fino al sesto grado di  parentela  e il coniuge - abbiano diritto di succedere, peraltro secondo un determinato ordine (in mancanza di tali soggetti eredita lo Stato).</a:t>
            </a:r>
            <a:r>
              <a:rPr lang="it-IT" sz="1700" dirty="0">
                <a:latin typeface="Garamond" panose="02020404030301010803" pitchFamily="18" charset="0"/>
              </a:rPr>
              <a:t/>
            </a:r>
            <a:br>
              <a:rPr lang="it-IT" sz="1700" dirty="0">
                <a:latin typeface="Garamond" panose="02020404030301010803" pitchFamily="18" charset="0"/>
              </a:rPr>
            </a:br>
            <a:r>
              <a:rPr lang="it-IT" sz="1700" dirty="0">
                <a:latin typeface="Garamond" panose="02020404030301010803" pitchFamily="18" charset="0"/>
              </a:rPr>
              <a:t/>
            </a:r>
            <a:br>
              <a:rPr lang="it-IT" sz="1700" dirty="0">
                <a:latin typeface="Garamond" panose="02020404030301010803" pitchFamily="18" charset="0"/>
              </a:rPr>
            </a:br>
            <a:r>
              <a:rPr lang="it-IT" sz="1700" dirty="0">
                <a:solidFill>
                  <a:srgbClr val="000000"/>
                </a:solidFill>
                <a:latin typeface="Garamond" panose="02020404030301010803" pitchFamily="18" charset="0"/>
              </a:rPr>
              <a:t>Le regole previste dalla legge per la successione legittima tengono in considerazione sia la linea di parentela (discendente, ascendente, collaterale) che il grado di parentela (chi ha grado di parentela più prossimo al defunto esclude chi ha grado di parentela più remoto e successori pari in grado ricevono in parti uguali tra loro</a:t>
            </a:r>
            <a:r>
              <a:rPr lang="it-IT" sz="1700" dirty="0" smtClean="0">
                <a:solidFill>
                  <a:srgbClr val="000000"/>
                </a:solidFill>
                <a:latin typeface="Garamond" panose="02020404030301010803" pitchFamily="18" charset="0"/>
              </a:rPr>
              <a:t>).</a:t>
            </a:r>
            <a:endParaRPr lang="it-IT" sz="1700" dirty="0" smtClean="0">
              <a:solidFill>
                <a:srgbClr val="252525"/>
              </a:solidFill>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smtClean="0"/>
              <a:t>42</a:t>
            </a:r>
            <a:endParaRPr lang="it-IT" dirty="0"/>
          </a:p>
        </p:txBody>
      </p:sp>
    </p:spTree>
    <p:extLst>
      <p:ext uri="{BB962C8B-B14F-4D97-AF65-F5344CB8AC3E}">
        <p14:creationId xmlns:p14="http://schemas.microsoft.com/office/powerpoint/2010/main" val="1152152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marL="571500" indent="-571500">
              <a:buFont typeface="Wingdings" panose="05000000000000000000" pitchFamily="2" charset="2"/>
              <a:buChar char="v"/>
            </a:pPr>
            <a:r>
              <a:rPr lang="it-IT" sz="2800" b="1" dirty="0" smtClean="0">
                <a:solidFill>
                  <a:schemeClr val="accent1"/>
                </a:solidFill>
                <a:effectLst>
                  <a:outerShdw blurRad="38100" dist="38100" dir="2700000" algn="tl">
                    <a:srgbClr val="000000">
                      <a:alpha val="43137"/>
                    </a:srgbClr>
                  </a:outerShdw>
                </a:effectLst>
                <a:latin typeface="Garamond" panose="02020404030301010803" pitchFamily="18" charset="0"/>
              </a:rPr>
              <a:t> Lo status di consumatore</a:t>
            </a:r>
            <a:endParaRPr lang="it-IT" sz="2800" b="1" dirty="0">
              <a:solidFill>
                <a:schemeClr val="accent1"/>
              </a:solidFill>
              <a:effectLst>
                <a:outerShdw blurRad="38100" dist="38100" dir="2700000" algn="tl">
                  <a:srgbClr val="000000">
                    <a:alpha val="43137"/>
                  </a:srgbClr>
                </a:outerShdw>
              </a:effectLst>
              <a:latin typeface="Garamond" panose="02020404030301010803" pitchFamily="18" charset="0"/>
            </a:endParaRPr>
          </a:p>
        </p:txBody>
      </p:sp>
      <p:sp>
        <p:nvSpPr>
          <p:cNvPr id="3" name="Segnaposto contenuto 2"/>
          <p:cNvSpPr>
            <a:spLocks noGrp="1"/>
          </p:cNvSpPr>
          <p:nvPr>
            <p:ph idx="1"/>
          </p:nvPr>
        </p:nvSpPr>
        <p:spPr/>
        <p:txBody>
          <a:bodyPr>
            <a:normAutofit/>
          </a:bodyPr>
          <a:lstStyle/>
          <a:p>
            <a:pPr marL="0" indent="0" algn="just">
              <a:buNone/>
            </a:pPr>
            <a:endParaRPr lang="it-IT" sz="2000" dirty="0" smtClean="0">
              <a:latin typeface="Garamond" panose="02020404030301010803" pitchFamily="18" charset="0"/>
            </a:endParaRPr>
          </a:p>
          <a:p>
            <a:pPr algn="just"/>
            <a:r>
              <a:rPr lang="it-IT" sz="2000" dirty="0" smtClean="0">
                <a:latin typeface="Garamond" panose="02020404030301010803" pitchFamily="18" charset="0"/>
              </a:rPr>
              <a:t>La nozione di consumatore non appartiene alla nostra tradizione giuridica essendo di derivazione comunitaria</a:t>
            </a:r>
          </a:p>
          <a:p>
            <a:pPr marL="0" indent="0" algn="just">
              <a:buNone/>
            </a:pPr>
            <a:endParaRPr lang="it-IT" sz="2000" dirty="0" smtClean="0">
              <a:latin typeface="Garamond" panose="02020404030301010803" pitchFamily="18" charset="0"/>
            </a:endParaRPr>
          </a:p>
          <a:p>
            <a:pPr algn="just"/>
            <a:r>
              <a:rPr lang="it-IT" sz="2000" dirty="0" smtClean="0">
                <a:latin typeface="Garamond" panose="02020404030301010803" pitchFamily="18" charset="0"/>
              </a:rPr>
              <a:t>Il termine «consumatore» veniva</a:t>
            </a:r>
            <a:r>
              <a:rPr lang="it-IT" sz="2000" dirty="0">
                <a:latin typeface="Garamond" panose="02020404030301010803" pitchFamily="18" charset="0"/>
              </a:rPr>
              <a:t> introdotto nel nostro </a:t>
            </a:r>
            <a:r>
              <a:rPr lang="it-IT" sz="2000" dirty="0" smtClean="0">
                <a:latin typeface="Garamond" panose="02020404030301010803" pitchFamily="18" charset="0"/>
              </a:rPr>
              <a:t>ordinamento </a:t>
            </a:r>
            <a:r>
              <a:rPr lang="it-IT" sz="2000" dirty="0">
                <a:latin typeface="Garamond" panose="02020404030301010803" pitchFamily="18" charset="0"/>
              </a:rPr>
              <a:t>con la legge 6 febbraio 1996 n.52, la quale ha novellato il codice civile con il Capo XIV - </a:t>
            </a:r>
            <a:r>
              <a:rPr lang="it-IT" sz="2000" i="1" dirty="0">
                <a:latin typeface="Garamond" panose="02020404030301010803" pitchFamily="18" charset="0"/>
              </a:rPr>
              <a:t>bis</a:t>
            </a:r>
            <a:r>
              <a:rPr lang="it-IT" sz="2000" dirty="0">
                <a:latin typeface="Garamond" panose="02020404030301010803" pitchFamily="18" charset="0"/>
              </a:rPr>
              <a:t> (artt. 1469 - </a:t>
            </a:r>
            <a:r>
              <a:rPr lang="it-IT" sz="2000" i="1" dirty="0">
                <a:latin typeface="Garamond" panose="02020404030301010803" pitchFamily="18" charset="0"/>
              </a:rPr>
              <a:t>bis </a:t>
            </a:r>
            <a:r>
              <a:rPr lang="it-IT" sz="2000" dirty="0">
                <a:latin typeface="Garamond" panose="02020404030301010803" pitchFamily="18" charset="0"/>
              </a:rPr>
              <a:t>– 1469 - </a:t>
            </a:r>
            <a:r>
              <a:rPr lang="it-IT" sz="2000" i="1" dirty="0" err="1">
                <a:latin typeface="Garamond" panose="02020404030301010803" pitchFamily="18" charset="0"/>
              </a:rPr>
              <a:t>sexies</a:t>
            </a:r>
            <a:r>
              <a:rPr lang="it-IT" sz="2000" dirty="0">
                <a:latin typeface="Garamond" panose="02020404030301010803" pitchFamily="18" charset="0"/>
              </a:rPr>
              <a:t>) del Libro IV - Titolo II - relativo ai “</a:t>
            </a:r>
            <a:r>
              <a:rPr lang="it-IT" sz="2000" i="1" dirty="0">
                <a:latin typeface="Garamond" panose="02020404030301010803" pitchFamily="18" charset="0"/>
              </a:rPr>
              <a:t>contratti del consumatore</a:t>
            </a:r>
            <a:r>
              <a:rPr lang="it-IT" sz="2000" dirty="0" smtClean="0">
                <a:latin typeface="Garamond" panose="02020404030301010803" pitchFamily="18" charset="0"/>
              </a:rPr>
              <a:t>”.</a:t>
            </a:r>
          </a:p>
          <a:p>
            <a:pPr marL="0" indent="0" algn="just">
              <a:buNone/>
            </a:pPr>
            <a:endParaRPr lang="it-IT" sz="2000" dirty="0" smtClean="0">
              <a:latin typeface="Garamond" panose="02020404030301010803" pitchFamily="18" charset="0"/>
            </a:endParaRPr>
          </a:p>
          <a:p>
            <a:pPr algn="just"/>
            <a:r>
              <a:rPr lang="it-IT" sz="2000" dirty="0" smtClean="0">
                <a:latin typeface="Garamond" panose="02020404030301010803" pitchFamily="18" charset="0"/>
              </a:rPr>
              <a:t>Tale concetto non ha mai trovato un’univoca definizione legislativa fino al 2005, anno in cui è stato introdotto il Codice del Consumo (</a:t>
            </a:r>
            <a:r>
              <a:rPr lang="pt-BR" sz="2000" dirty="0">
                <a:latin typeface="Garamond" panose="02020404030301010803" pitchFamily="18" charset="0"/>
              </a:rPr>
              <a:t>Decreto legislativo 06.09.2005 n° </a:t>
            </a:r>
            <a:r>
              <a:rPr lang="pt-BR" sz="2000" dirty="0" smtClean="0">
                <a:latin typeface="Garamond" panose="02020404030301010803" pitchFamily="18" charset="0"/>
              </a:rPr>
              <a:t>206, </a:t>
            </a:r>
            <a:r>
              <a:rPr lang="pt-BR" sz="2000" dirty="0">
                <a:latin typeface="Garamond" panose="02020404030301010803" pitchFamily="18" charset="0"/>
              </a:rPr>
              <a:t>G.U. </a:t>
            </a:r>
            <a:r>
              <a:rPr lang="pt-BR" sz="2000" dirty="0" smtClean="0">
                <a:latin typeface="Garamond" panose="02020404030301010803" pitchFamily="18" charset="0"/>
              </a:rPr>
              <a:t>08.10.2005)</a:t>
            </a:r>
            <a:endParaRPr lang="it-IT" sz="2000" dirty="0">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a:t>4</a:t>
            </a:r>
          </a:p>
        </p:txBody>
      </p:sp>
    </p:spTree>
    <p:extLst>
      <p:ext uri="{BB962C8B-B14F-4D97-AF65-F5344CB8AC3E}">
        <p14:creationId xmlns:p14="http://schemas.microsoft.com/office/powerpoint/2010/main" val="34503775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92696"/>
            <a:ext cx="8229600" cy="1143000"/>
          </a:xfrm>
        </p:spPr>
        <p:txBody>
          <a:bodyPr>
            <a:normAutofit/>
          </a:bodyPr>
          <a:lstStyle/>
          <a:p>
            <a:r>
              <a:rPr lang="it-IT" sz="3200" b="1" dirty="0">
                <a:solidFill>
                  <a:srgbClr val="C00000"/>
                </a:solidFill>
                <a:latin typeface="Garamond" panose="02020404030301010803" pitchFamily="18" charset="0"/>
              </a:rPr>
              <a:t>2) Testamentaria- </a:t>
            </a:r>
            <a:endParaRPr lang="it-IT" sz="3200" dirty="0"/>
          </a:p>
        </p:txBody>
      </p:sp>
      <p:sp>
        <p:nvSpPr>
          <p:cNvPr id="3" name="Segnaposto contenuto 2"/>
          <p:cNvSpPr>
            <a:spLocks noGrp="1"/>
          </p:cNvSpPr>
          <p:nvPr>
            <p:ph idx="1"/>
          </p:nvPr>
        </p:nvSpPr>
        <p:spPr/>
        <p:txBody>
          <a:bodyPr>
            <a:normAutofit/>
          </a:bodyPr>
          <a:lstStyle/>
          <a:p>
            <a:pPr marL="0" indent="0">
              <a:buNone/>
            </a:pPr>
            <a:r>
              <a:rPr lang="it-IT" sz="1700" dirty="0" smtClean="0">
                <a:solidFill>
                  <a:srgbClr val="000000"/>
                </a:solidFill>
                <a:latin typeface="Garamond" panose="02020404030301010803" pitchFamily="18" charset="0"/>
              </a:rPr>
              <a:t>Il </a:t>
            </a:r>
            <a:r>
              <a:rPr lang="it-IT" sz="1700" dirty="0">
                <a:solidFill>
                  <a:srgbClr val="000000"/>
                </a:solidFill>
                <a:latin typeface="Garamond" panose="02020404030301010803" pitchFamily="18" charset="0"/>
              </a:rPr>
              <a:t>testamento è un atto scritto con il quale una persona dispone del proprio patrimonio per quando avrà cessato di vivere. Il testamento è un atto revocabile, cioè può essere modificato oppure può essere posto nel nulla da parte del testatore fino al momento della morte.</a:t>
            </a:r>
            <a:r>
              <a:rPr lang="it-IT" sz="1700" dirty="0">
                <a:latin typeface="Garamond" panose="02020404030301010803" pitchFamily="18" charset="0"/>
              </a:rPr>
              <a:t/>
            </a:r>
            <a:br>
              <a:rPr lang="it-IT" sz="1700" dirty="0">
                <a:latin typeface="Garamond" panose="02020404030301010803" pitchFamily="18" charset="0"/>
              </a:rPr>
            </a:br>
            <a:r>
              <a:rPr lang="it-IT" sz="1700" dirty="0">
                <a:latin typeface="Garamond" panose="02020404030301010803" pitchFamily="18" charset="0"/>
              </a:rPr>
              <a:t/>
            </a:r>
            <a:br>
              <a:rPr lang="it-IT" sz="1700" dirty="0">
                <a:latin typeface="Garamond" panose="02020404030301010803" pitchFamily="18" charset="0"/>
              </a:rPr>
            </a:br>
            <a:r>
              <a:rPr lang="it-IT" sz="1700" dirty="0">
                <a:solidFill>
                  <a:srgbClr val="000000"/>
                </a:solidFill>
                <a:latin typeface="Garamond" panose="02020404030301010803" pitchFamily="18" charset="0"/>
              </a:rPr>
              <a:t>E' importante  tenere presente che il testamento </a:t>
            </a:r>
            <a:endParaRPr lang="it-IT" sz="1700" dirty="0" smtClean="0">
              <a:solidFill>
                <a:srgbClr val="000000"/>
              </a:solidFill>
              <a:latin typeface="Garamond" panose="02020404030301010803" pitchFamily="18" charset="0"/>
            </a:endParaRPr>
          </a:p>
          <a:p>
            <a:pPr marL="0" indent="0">
              <a:buNone/>
            </a:pPr>
            <a:r>
              <a:rPr lang="it-IT" sz="1700" dirty="0" smtClean="0">
                <a:solidFill>
                  <a:srgbClr val="000000"/>
                </a:solidFill>
                <a:latin typeface="Garamond" panose="02020404030301010803" pitchFamily="18" charset="0"/>
              </a:rPr>
              <a:t>non </a:t>
            </a:r>
            <a:r>
              <a:rPr lang="it-IT" sz="1700" dirty="0">
                <a:solidFill>
                  <a:srgbClr val="000000"/>
                </a:solidFill>
                <a:latin typeface="Garamond" panose="02020404030301010803" pitchFamily="18" charset="0"/>
              </a:rPr>
              <a:t>ha effetto subito, al momento della redazione, </a:t>
            </a:r>
            <a:endParaRPr lang="it-IT" sz="1700" dirty="0" smtClean="0">
              <a:solidFill>
                <a:srgbClr val="000000"/>
              </a:solidFill>
              <a:latin typeface="Garamond" panose="02020404030301010803" pitchFamily="18" charset="0"/>
            </a:endParaRPr>
          </a:p>
          <a:p>
            <a:pPr marL="0" indent="0">
              <a:buNone/>
            </a:pPr>
            <a:r>
              <a:rPr lang="it-IT" sz="1700" dirty="0" smtClean="0">
                <a:solidFill>
                  <a:srgbClr val="000000"/>
                </a:solidFill>
                <a:latin typeface="Garamond" panose="02020404030301010803" pitchFamily="18" charset="0"/>
              </a:rPr>
              <a:t>ma </a:t>
            </a:r>
            <a:r>
              <a:rPr lang="it-IT" sz="1700" dirty="0">
                <a:solidFill>
                  <a:srgbClr val="000000"/>
                </a:solidFill>
                <a:latin typeface="Garamond" panose="02020404030301010803" pitchFamily="18" charset="0"/>
              </a:rPr>
              <a:t>avrà effetto solo dopo la morte del testatore</a:t>
            </a:r>
            <a:r>
              <a:rPr lang="it-IT" sz="1700" dirty="0" smtClean="0">
                <a:solidFill>
                  <a:srgbClr val="000000"/>
                </a:solidFill>
                <a:latin typeface="Garamond" panose="02020404030301010803" pitchFamily="18" charset="0"/>
              </a:rPr>
              <a:t>.</a:t>
            </a:r>
            <a:r>
              <a:rPr lang="it-IT" sz="1700" dirty="0">
                <a:solidFill>
                  <a:srgbClr val="000000"/>
                </a:solidFill>
                <a:latin typeface="Garamond" panose="02020404030301010803" pitchFamily="18" charset="0"/>
              </a:rPr>
              <a:t> </a:t>
            </a:r>
            <a:endParaRPr lang="it-IT" sz="1700" dirty="0" smtClean="0">
              <a:solidFill>
                <a:srgbClr val="000000"/>
              </a:solidFill>
              <a:latin typeface="Garamond" panose="02020404030301010803" pitchFamily="18" charset="0"/>
            </a:endParaRPr>
          </a:p>
          <a:p>
            <a:pPr marL="0" indent="0">
              <a:buNone/>
            </a:pPr>
            <a:endParaRPr lang="it-IT" sz="1700" dirty="0" smtClean="0">
              <a:solidFill>
                <a:srgbClr val="000000"/>
              </a:solidFill>
              <a:latin typeface="Garamond" panose="02020404030301010803" pitchFamily="18" charset="0"/>
            </a:endParaRPr>
          </a:p>
          <a:p>
            <a:pPr marL="0" indent="0">
              <a:buNone/>
            </a:pPr>
            <a:r>
              <a:rPr lang="it-IT" sz="1700" dirty="0" smtClean="0">
                <a:solidFill>
                  <a:srgbClr val="000000"/>
                </a:solidFill>
                <a:latin typeface="Garamond" panose="02020404030301010803" pitchFamily="18" charset="0"/>
              </a:rPr>
              <a:t>La </a:t>
            </a:r>
            <a:r>
              <a:rPr lang="it-IT" sz="1700" dirty="0">
                <a:solidFill>
                  <a:srgbClr val="000000"/>
                </a:solidFill>
                <a:latin typeface="Garamond" panose="02020404030301010803" pitchFamily="18" charset="0"/>
              </a:rPr>
              <a:t>legge prevede diversi tipi di testamento: il testamento olografo e il testamento per atto di notaio.</a:t>
            </a:r>
            <a:r>
              <a:rPr lang="it-IT" sz="1700" dirty="0">
                <a:latin typeface="Garamond" panose="02020404030301010803" pitchFamily="18" charset="0"/>
              </a:rPr>
              <a:t/>
            </a:r>
            <a:br>
              <a:rPr lang="it-IT" sz="1700" dirty="0">
                <a:latin typeface="Garamond" panose="02020404030301010803" pitchFamily="18" charset="0"/>
              </a:rPr>
            </a:br>
            <a:r>
              <a:rPr lang="it-IT" sz="1700" dirty="0">
                <a:latin typeface="Garamond" panose="02020404030301010803" pitchFamily="18" charset="0"/>
              </a:rPr>
              <a:t/>
            </a:r>
            <a:br>
              <a:rPr lang="it-IT" sz="1700" dirty="0">
                <a:latin typeface="Garamond" panose="02020404030301010803" pitchFamily="18" charset="0"/>
              </a:rPr>
            </a:br>
            <a:r>
              <a:rPr lang="it-IT" sz="1700" dirty="0">
                <a:solidFill>
                  <a:srgbClr val="000000"/>
                </a:solidFill>
                <a:latin typeface="Garamond" panose="02020404030301010803" pitchFamily="18" charset="0"/>
              </a:rPr>
              <a:t>Il testamento può avere un contenuto piuttosto vario, può contenere disposizioni di carattere non strettamente patrimoniale o </a:t>
            </a:r>
            <a:r>
              <a:rPr lang="it-IT" sz="1700" dirty="0" smtClean="0">
                <a:solidFill>
                  <a:srgbClr val="000000"/>
                </a:solidFill>
                <a:latin typeface="Garamond" panose="02020404030301010803" pitchFamily="18" charset="0"/>
              </a:rPr>
              <a:t>economico.</a:t>
            </a:r>
            <a:endParaRPr lang="it-IT" sz="1700" b="1" dirty="0">
              <a:solidFill>
                <a:srgbClr val="C00000"/>
              </a:solidFill>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smtClean="0"/>
              <a:t>43</a:t>
            </a:r>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068960"/>
            <a:ext cx="1908175"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3631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solidFill>
                  <a:srgbClr val="C00000"/>
                </a:solidFill>
                <a:latin typeface="Garamond" panose="02020404030301010803" pitchFamily="18" charset="0"/>
              </a:rPr>
              <a:t>3) </a:t>
            </a:r>
            <a:r>
              <a:rPr lang="it-IT" sz="3200" b="1" dirty="0" smtClean="0">
                <a:solidFill>
                  <a:srgbClr val="C00000"/>
                </a:solidFill>
                <a:latin typeface="Garamond" panose="02020404030301010803" pitchFamily="18" charset="0"/>
              </a:rPr>
              <a:t>Necessaria </a:t>
            </a:r>
            <a:endParaRPr lang="it-IT" sz="3200" dirty="0"/>
          </a:p>
        </p:txBody>
      </p:sp>
      <p:sp>
        <p:nvSpPr>
          <p:cNvPr id="3" name="Segnaposto contenuto 2"/>
          <p:cNvSpPr>
            <a:spLocks noGrp="1"/>
          </p:cNvSpPr>
          <p:nvPr>
            <p:ph idx="1"/>
          </p:nvPr>
        </p:nvSpPr>
        <p:spPr/>
        <p:txBody>
          <a:bodyPr>
            <a:normAutofit fontScale="92500" lnSpcReduction="10000"/>
          </a:bodyPr>
          <a:lstStyle/>
          <a:p>
            <a:pPr marL="0" indent="0">
              <a:buNone/>
            </a:pPr>
            <a:r>
              <a:rPr lang="it-IT" sz="1700" dirty="0" smtClean="0">
                <a:solidFill>
                  <a:srgbClr val="000000"/>
                </a:solidFill>
                <a:latin typeface="Garamond" panose="02020404030301010803" pitchFamily="18" charset="0"/>
              </a:rPr>
              <a:t>La </a:t>
            </a:r>
            <a:r>
              <a:rPr lang="it-IT" sz="1700" dirty="0">
                <a:solidFill>
                  <a:srgbClr val="000000"/>
                </a:solidFill>
                <a:latin typeface="Garamond" panose="02020404030301010803" pitchFamily="18" charset="0"/>
              </a:rPr>
              <a:t>legge prevede che alcuni soggetti abbiano una particolare tutela, cioè che agli stessi sia riservata comunque una quota dell’eredità anche contro un’eventuale volontà del defunto espressa per testamento.</a:t>
            </a:r>
            <a:r>
              <a:rPr lang="it-IT" sz="1700" dirty="0">
                <a:latin typeface="Garamond" panose="02020404030301010803" pitchFamily="18" charset="0"/>
              </a:rPr>
              <a:t/>
            </a:r>
            <a:br>
              <a:rPr lang="it-IT" sz="1700" dirty="0">
                <a:latin typeface="Garamond" panose="02020404030301010803" pitchFamily="18" charset="0"/>
              </a:rPr>
            </a:br>
            <a:r>
              <a:rPr lang="it-IT" sz="1700" dirty="0">
                <a:latin typeface="Garamond" panose="02020404030301010803" pitchFamily="18" charset="0"/>
              </a:rPr>
              <a:t/>
            </a:r>
            <a:br>
              <a:rPr lang="it-IT" sz="1700" dirty="0">
                <a:latin typeface="Garamond" panose="02020404030301010803" pitchFamily="18" charset="0"/>
              </a:rPr>
            </a:br>
            <a:r>
              <a:rPr lang="it-IT" sz="1700" dirty="0">
                <a:solidFill>
                  <a:srgbClr val="000000"/>
                </a:solidFill>
                <a:latin typeface="Garamond" panose="02020404030301010803" pitchFamily="18" charset="0"/>
              </a:rPr>
              <a:t>Questi soggetti sono i discendenti (figli e nipoti), gli ascendenti (genitori, nonni, e così via) ed il coniuge.</a:t>
            </a:r>
            <a:r>
              <a:rPr lang="it-IT" sz="1700" dirty="0">
                <a:latin typeface="Garamond" panose="02020404030301010803" pitchFamily="18" charset="0"/>
              </a:rPr>
              <a:t/>
            </a:r>
            <a:br>
              <a:rPr lang="it-IT" sz="1700" dirty="0">
                <a:latin typeface="Garamond" panose="02020404030301010803" pitchFamily="18" charset="0"/>
              </a:rPr>
            </a:br>
            <a:r>
              <a:rPr lang="it-IT" sz="1700" dirty="0">
                <a:latin typeface="Garamond" panose="02020404030301010803" pitchFamily="18" charset="0"/>
              </a:rPr>
              <a:t/>
            </a:r>
            <a:br>
              <a:rPr lang="it-IT" sz="1700" dirty="0">
                <a:latin typeface="Garamond" panose="02020404030301010803" pitchFamily="18" charset="0"/>
              </a:rPr>
            </a:br>
            <a:r>
              <a:rPr lang="it-IT" sz="1700" dirty="0">
                <a:solidFill>
                  <a:srgbClr val="000000"/>
                </a:solidFill>
                <a:latin typeface="Garamond" panose="02020404030301010803" pitchFamily="18" charset="0"/>
              </a:rPr>
              <a:t>A seconda della esistenza o meno di tali soggetti al momento del decesso, o di alcuni soltanto di essi, la legge prevede quale sia la quota di eredità riservata a costoro, secondo le varie ipotesi che possono presentarsi nella pratica.</a:t>
            </a:r>
            <a:r>
              <a:rPr lang="it-IT" sz="1700" dirty="0">
                <a:latin typeface="Garamond" panose="02020404030301010803" pitchFamily="18" charset="0"/>
              </a:rPr>
              <a:t/>
            </a:r>
            <a:br>
              <a:rPr lang="it-IT" sz="1700" dirty="0">
                <a:latin typeface="Garamond" panose="02020404030301010803" pitchFamily="18" charset="0"/>
              </a:rPr>
            </a:br>
            <a:r>
              <a:rPr lang="it-IT" sz="1700" dirty="0">
                <a:latin typeface="Garamond" panose="02020404030301010803" pitchFamily="18" charset="0"/>
              </a:rPr>
              <a:t/>
            </a:r>
            <a:br>
              <a:rPr lang="it-IT" sz="1700" dirty="0">
                <a:latin typeface="Garamond" panose="02020404030301010803" pitchFamily="18" charset="0"/>
              </a:rPr>
            </a:br>
            <a:r>
              <a:rPr lang="it-IT" sz="1700" dirty="0">
                <a:solidFill>
                  <a:srgbClr val="000000"/>
                </a:solidFill>
                <a:latin typeface="Garamond" panose="02020404030301010803" pitchFamily="18" charset="0"/>
              </a:rPr>
              <a:t>Per calcolare la quota di patrimonio ereditario spettante a ciascun soggetto tutelato (detto anche legittimario) occorre effettuare un calcolo particolare, dal momento che bisogna prendere in considerazione, ai fini del calcolo, anche eventuali donazioni effettuate in vita dal soggetto </a:t>
            </a:r>
            <a:r>
              <a:rPr lang="it-IT" sz="1700" dirty="0" smtClean="0">
                <a:solidFill>
                  <a:srgbClr val="000000"/>
                </a:solidFill>
                <a:latin typeface="Garamond" panose="02020404030301010803" pitchFamily="18" charset="0"/>
              </a:rPr>
              <a:t>deceduto.</a:t>
            </a:r>
          </a:p>
          <a:p>
            <a:pPr marL="0" indent="0">
              <a:buNone/>
            </a:pPr>
            <a:endParaRPr lang="it-IT" sz="1700" dirty="0">
              <a:solidFill>
                <a:srgbClr val="000000"/>
              </a:solidFill>
              <a:latin typeface="Garamond" panose="02020404030301010803" pitchFamily="18" charset="0"/>
            </a:endParaRPr>
          </a:p>
          <a:p>
            <a:pPr marL="0" indent="0">
              <a:buNone/>
            </a:pPr>
            <a:r>
              <a:rPr lang="it-IT" sz="1700" dirty="0" smtClean="0">
                <a:solidFill>
                  <a:srgbClr val="000000"/>
                </a:solidFill>
                <a:latin typeface="Garamond" panose="02020404030301010803" pitchFamily="18" charset="0"/>
              </a:rPr>
              <a:t>Occorre</a:t>
            </a:r>
            <a:r>
              <a:rPr lang="it-IT" sz="1700" dirty="0">
                <a:solidFill>
                  <a:srgbClr val="000000"/>
                </a:solidFill>
                <a:latin typeface="Garamond" panose="02020404030301010803" pitchFamily="18" charset="0"/>
              </a:rPr>
              <a:t>, poi, ricordare che il legittimario che lamenti una violazione dei suoi diritti e che abbia ricevuto meno di quanto la legge gli avrebbe riservato, può agire in giudizio per vedere soddisfatti i propri diritti, con azioni alle quali la legge attribuisce particolare efficacia.</a:t>
            </a:r>
            <a:r>
              <a:rPr lang="it-IT" sz="1700" dirty="0">
                <a:latin typeface="Garamond" panose="02020404030301010803" pitchFamily="18" charset="0"/>
              </a:rPr>
              <a:t/>
            </a:r>
            <a:br>
              <a:rPr lang="it-IT" sz="1700" dirty="0">
                <a:latin typeface="Garamond" panose="02020404030301010803" pitchFamily="18" charset="0"/>
              </a:rPr>
            </a:br>
            <a:r>
              <a:rPr lang="it-IT" sz="1700" dirty="0">
                <a:solidFill>
                  <a:srgbClr val="000000"/>
                </a:solidFill>
                <a:latin typeface="Garamond" panose="02020404030301010803" pitchFamily="18" charset="0"/>
              </a:rPr>
              <a:t> </a:t>
            </a:r>
            <a:endParaRPr lang="it-IT" sz="1700" b="1" dirty="0">
              <a:solidFill>
                <a:srgbClr val="C00000"/>
              </a:solidFill>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smtClean="0"/>
              <a:t>44</a:t>
            </a:r>
            <a:endParaRPr lang="it-IT" dirty="0"/>
          </a:p>
        </p:txBody>
      </p:sp>
    </p:spTree>
    <p:extLst>
      <p:ext uri="{BB962C8B-B14F-4D97-AF65-F5344CB8AC3E}">
        <p14:creationId xmlns:p14="http://schemas.microsoft.com/office/powerpoint/2010/main" val="8393598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spcBef>
                <a:spcPct val="20000"/>
              </a:spcBef>
            </a:pPr>
            <a:r>
              <a:rPr lang="it-IT" sz="3600" b="1" dirty="0">
                <a:solidFill>
                  <a:srgbClr val="0F6FC6"/>
                </a:solidFill>
                <a:latin typeface="Garamond" panose="02020404030301010803" pitchFamily="18" charset="0"/>
              </a:rPr>
              <a:t/>
            </a:r>
            <a:br>
              <a:rPr lang="it-IT" sz="3600" b="1" dirty="0">
                <a:solidFill>
                  <a:srgbClr val="0F6FC6"/>
                </a:solidFill>
                <a:latin typeface="Garamond" panose="02020404030301010803" pitchFamily="18" charset="0"/>
              </a:rPr>
            </a:br>
            <a:r>
              <a:rPr lang="it-IT" sz="3600" b="1" dirty="0">
                <a:solidFill>
                  <a:srgbClr val="0F6FC6"/>
                </a:solidFill>
                <a:effectLst>
                  <a:outerShdw blurRad="38100" dist="38100" dir="2700000" algn="tl">
                    <a:srgbClr val="000000">
                      <a:alpha val="43137"/>
                    </a:srgbClr>
                  </a:outerShdw>
                </a:effectLst>
                <a:latin typeface="Garamond" panose="02020404030301010803" pitchFamily="18" charset="0"/>
              </a:rPr>
              <a:t>Questi i principali argomenti e tanti altri ancora…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a:bodyPr>
          <a:lstStyle/>
          <a:p>
            <a:pPr marL="0" indent="0" algn="ctr">
              <a:buNone/>
            </a:pPr>
            <a:endParaRPr lang="it-IT" sz="3200" b="1" dirty="0" smtClean="0">
              <a:solidFill>
                <a:schemeClr val="accent1"/>
              </a:solidFill>
              <a:latin typeface="Garamond" panose="02020404030301010803" pitchFamily="18" charset="0"/>
            </a:endParaRPr>
          </a:p>
          <a:p>
            <a:pPr marL="0" indent="0" algn="ctr">
              <a:buNone/>
            </a:pPr>
            <a:endParaRPr lang="it-IT" sz="3200" b="1" dirty="0" smtClean="0">
              <a:solidFill>
                <a:srgbClr val="C00000"/>
              </a:solidFill>
              <a:latin typeface="Garamond" panose="02020404030301010803" pitchFamily="18" charset="0"/>
            </a:endParaRPr>
          </a:p>
          <a:p>
            <a:pPr marL="0" indent="0" algn="ctr">
              <a:buNone/>
            </a:pPr>
            <a:r>
              <a:rPr lang="it-IT" sz="3200" b="1" u="sng" dirty="0" smtClean="0">
                <a:solidFill>
                  <a:srgbClr val="C00000"/>
                </a:solidFill>
                <a:effectLst>
                  <a:outerShdw blurRad="38100" dist="38100" dir="2700000" algn="tl">
                    <a:srgbClr val="000000">
                      <a:alpha val="43137"/>
                    </a:srgbClr>
                  </a:outerShdw>
                </a:effectLst>
                <a:latin typeface="Garamond" panose="02020404030301010803" pitchFamily="18" charset="0"/>
              </a:rPr>
              <a:t>Grazie per la cortese Attenzione!</a:t>
            </a:r>
          </a:p>
          <a:p>
            <a:pPr marL="0" indent="0" algn="ctr">
              <a:buNone/>
            </a:pPr>
            <a:endParaRPr lang="it-IT" sz="3200" b="1" dirty="0" smtClean="0">
              <a:solidFill>
                <a:srgbClr val="C00000"/>
              </a:solidFill>
              <a:latin typeface="Garamond" panose="02020404030301010803" pitchFamily="18" charset="0"/>
            </a:endParaRPr>
          </a:p>
          <a:p>
            <a:pPr marL="0" indent="0" algn="ctr">
              <a:buNone/>
            </a:pPr>
            <a:endParaRPr lang="it-IT" sz="3200" b="1" dirty="0" smtClean="0">
              <a:solidFill>
                <a:srgbClr val="C00000"/>
              </a:solidFill>
              <a:latin typeface="Garamond" panose="02020404030301010803" pitchFamily="18" charset="0"/>
            </a:endParaRPr>
          </a:p>
          <a:p>
            <a:pPr marL="0" lvl="0" indent="0" algn="r" fontAlgn="base">
              <a:spcBef>
                <a:spcPct val="0"/>
              </a:spcBef>
              <a:spcAft>
                <a:spcPct val="0"/>
              </a:spcAft>
              <a:buClrTx/>
              <a:buSzTx/>
              <a:buNone/>
            </a:pPr>
            <a:endParaRPr lang="it-IT" sz="1000" b="1" dirty="0" smtClean="0">
              <a:solidFill>
                <a:srgbClr val="000000"/>
              </a:solidFill>
              <a:latin typeface="Garamond" panose="02020404030301010803" pitchFamily="18" charset="0"/>
            </a:endParaRPr>
          </a:p>
          <a:p>
            <a:pPr marL="0" lvl="0" indent="0" algn="r" fontAlgn="base">
              <a:spcBef>
                <a:spcPct val="0"/>
              </a:spcBef>
              <a:spcAft>
                <a:spcPct val="0"/>
              </a:spcAft>
              <a:buClrTx/>
              <a:buSzTx/>
              <a:buNone/>
            </a:pPr>
            <a:endParaRPr lang="it-IT" sz="1000" b="1" dirty="0">
              <a:solidFill>
                <a:srgbClr val="000000"/>
              </a:solidFill>
              <a:latin typeface="Garamond" panose="02020404030301010803" pitchFamily="18" charset="0"/>
            </a:endParaRPr>
          </a:p>
          <a:p>
            <a:pPr marL="0" lvl="0" indent="0" algn="r" fontAlgn="base">
              <a:spcBef>
                <a:spcPct val="0"/>
              </a:spcBef>
              <a:spcAft>
                <a:spcPct val="0"/>
              </a:spcAft>
              <a:buClrTx/>
              <a:buSzTx/>
              <a:buNone/>
            </a:pPr>
            <a:endParaRPr lang="it-IT" sz="1000" b="1" dirty="0" smtClean="0">
              <a:solidFill>
                <a:srgbClr val="000000"/>
              </a:solidFill>
              <a:latin typeface="Garamond" panose="02020404030301010803" pitchFamily="18" charset="0"/>
            </a:endParaRPr>
          </a:p>
          <a:p>
            <a:pPr marL="0" lvl="0" indent="0" algn="r" fontAlgn="base">
              <a:spcBef>
                <a:spcPct val="0"/>
              </a:spcBef>
              <a:spcAft>
                <a:spcPct val="0"/>
              </a:spcAft>
              <a:buClrTx/>
              <a:buSzTx/>
              <a:buNone/>
            </a:pPr>
            <a:endParaRPr lang="it-IT" sz="1300" b="1" dirty="0">
              <a:solidFill>
                <a:srgbClr val="000000"/>
              </a:solidFill>
              <a:latin typeface="Garamond" panose="02020404030301010803" pitchFamily="18" charset="0"/>
            </a:endParaRPr>
          </a:p>
          <a:p>
            <a:pPr marL="0" lvl="0" indent="0" algn="r" fontAlgn="base">
              <a:spcBef>
                <a:spcPct val="0"/>
              </a:spcBef>
              <a:spcAft>
                <a:spcPct val="0"/>
              </a:spcAft>
              <a:buClrTx/>
              <a:buSzTx/>
              <a:buNone/>
            </a:pPr>
            <a:endParaRPr lang="it-IT" sz="1300" b="1" dirty="0" smtClean="0">
              <a:solidFill>
                <a:srgbClr val="000000"/>
              </a:solidFill>
              <a:latin typeface="Garamond" panose="02020404030301010803" pitchFamily="18" charset="0"/>
            </a:endParaRPr>
          </a:p>
          <a:p>
            <a:pPr marL="0" lvl="0" indent="0" algn="r" fontAlgn="base">
              <a:spcBef>
                <a:spcPct val="0"/>
              </a:spcBef>
              <a:spcAft>
                <a:spcPct val="0"/>
              </a:spcAft>
              <a:buClrTx/>
              <a:buSzTx/>
              <a:buNone/>
            </a:pPr>
            <a:endParaRPr lang="it-IT" sz="1300" b="1" dirty="0">
              <a:solidFill>
                <a:srgbClr val="000000"/>
              </a:solidFill>
              <a:latin typeface="Garamond" panose="02020404030301010803" pitchFamily="18" charset="0"/>
            </a:endParaRPr>
          </a:p>
          <a:p>
            <a:pPr marL="0" indent="0" algn="ctr">
              <a:buNone/>
            </a:pPr>
            <a:endParaRPr lang="it-IT" sz="3200" b="1" dirty="0" smtClean="0">
              <a:solidFill>
                <a:srgbClr val="C00000"/>
              </a:solidFill>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smtClean="0"/>
              <a:t>45</a:t>
            </a:r>
            <a:endParaRPr lang="it-IT" dirty="0"/>
          </a:p>
        </p:txBody>
      </p:sp>
    </p:spTree>
    <p:extLst>
      <p:ext uri="{BB962C8B-B14F-4D97-AF65-F5344CB8AC3E}">
        <p14:creationId xmlns:p14="http://schemas.microsoft.com/office/powerpoint/2010/main" val="9405169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endParaRPr lang="it-IT" dirty="0"/>
          </a:p>
        </p:txBody>
      </p:sp>
      <p:sp>
        <p:nvSpPr>
          <p:cNvPr id="3" name="Segnaposto contenuto 2"/>
          <p:cNvSpPr>
            <a:spLocks noGrp="1"/>
          </p:cNvSpPr>
          <p:nvPr>
            <p:ph idx="1"/>
          </p:nvPr>
        </p:nvSpPr>
        <p:spPr>
          <a:xfrm>
            <a:off x="467544" y="1916832"/>
            <a:ext cx="8229600" cy="4389120"/>
          </a:xfrm>
        </p:spPr>
        <p:txBody>
          <a:bodyPr>
            <a:normAutofit/>
          </a:bodyPr>
          <a:lstStyle/>
          <a:p>
            <a:pPr marL="0" indent="0" algn="ctr">
              <a:buNone/>
            </a:pPr>
            <a:endParaRPr lang="it-IT" sz="2800" b="1" dirty="0" smtClean="0">
              <a:solidFill>
                <a:schemeClr val="accent1"/>
              </a:solidFill>
              <a:effectLst>
                <a:outerShdw blurRad="38100" dist="38100" dir="2700000" algn="tl">
                  <a:srgbClr val="000000">
                    <a:alpha val="43137"/>
                  </a:srgbClr>
                </a:outerShdw>
              </a:effectLst>
              <a:latin typeface="Garamond" panose="02020404030301010803" pitchFamily="18" charset="0"/>
            </a:endParaRPr>
          </a:p>
          <a:p>
            <a:pPr marL="0" indent="0" algn="ctr">
              <a:buNone/>
            </a:pPr>
            <a:r>
              <a:rPr lang="it-IT" sz="3200" b="1" u="sng" dirty="0" smtClean="0">
                <a:solidFill>
                  <a:schemeClr val="accent1"/>
                </a:solidFill>
                <a:effectLst>
                  <a:outerShdw blurRad="38100" dist="38100" dir="2700000" algn="tl">
                    <a:srgbClr val="000000">
                      <a:alpha val="43137"/>
                    </a:srgbClr>
                  </a:outerShdw>
                </a:effectLst>
                <a:latin typeface="Garamond" panose="02020404030301010803" pitchFamily="18" charset="0"/>
              </a:rPr>
              <a:t>Avv. Laila </a:t>
            </a:r>
            <a:r>
              <a:rPr lang="it-IT" sz="3200" b="1" u="sng" dirty="0" err="1" smtClean="0">
                <a:solidFill>
                  <a:schemeClr val="accent1"/>
                </a:solidFill>
                <a:effectLst>
                  <a:outerShdw blurRad="38100" dist="38100" dir="2700000" algn="tl">
                    <a:srgbClr val="000000">
                      <a:alpha val="43137"/>
                    </a:srgbClr>
                  </a:outerShdw>
                </a:effectLst>
                <a:latin typeface="Garamond" panose="02020404030301010803" pitchFamily="18" charset="0"/>
              </a:rPr>
              <a:t>Perciballi</a:t>
            </a:r>
            <a:endParaRPr lang="it-IT" sz="3200" b="1" u="sng" dirty="0">
              <a:solidFill>
                <a:schemeClr val="accent1"/>
              </a:solidFill>
              <a:effectLst>
                <a:outerShdw blurRad="38100" dist="38100" dir="2700000" algn="tl">
                  <a:srgbClr val="000000">
                    <a:alpha val="43137"/>
                  </a:srgbClr>
                </a:outerShdw>
              </a:effectLst>
              <a:latin typeface="Garamond" panose="02020404030301010803" pitchFamily="18" charset="0"/>
            </a:endParaRPr>
          </a:p>
          <a:p>
            <a:pPr marL="0" indent="0" algn="ctr">
              <a:buNone/>
            </a:pPr>
            <a:r>
              <a:rPr lang="it-IT" sz="3200" b="1" u="sng" dirty="0" smtClean="0">
                <a:solidFill>
                  <a:schemeClr val="accent1"/>
                </a:solidFill>
                <a:effectLst>
                  <a:outerShdw blurRad="38100" dist="38100" dir="2700000" algn="tl">
                    <a:srgbClr val="000000">
                      <a:alpha val="43137"/>
                    </a:srgbClr>
                  </a:outerShdw>
                </a:effectLst>
                <a:latin typeface="Garamond" panose="02020404030301010803" pitchFamily="18" charset="0"/>
              </a:rPr>
              <a:t>Patrocinante in Cassazione</a:t>
            </a:r>
          </a:p>
          <a:p>
            <a:pPr marL="0" indent="0" algn="ctr">
              <a:buNone/>
            </a:pPr>
            <a:endParaRPr lang="it-IT" dirty="0" smtClean="0"/>
          </a:p>
          <a:p>
            <a:pPr marL="0" indent="0" algn="ctr">
              <a:buNone/>
            </a:pPr>
            <a:r>
              <a:rPr lang="it-IT" sz="1800" i="1" dirty="0" smtClean="0">
                <a:latin typeface="Garamond" panose="02020404030301010803" pitchFamily="18" charset="0"/>
              </a:rPr>
              <a:t>Per ulteriori informazioni contattare</a:t>
            </a:r>
            <a:endParaRPr lang="it-IT" sz="1800" dirty="0" smtClean="0">
              <a:latin typeface="Garamond" panose="02020404030301010803" pitchFamily="18" charset="0"/>
            </a:endParaRPr>
          </a:p>
          <a:p>
            <a:pPr marL="0" indent="0" algn="ctr">
              <a:buNone/>
            </a:pPr>
            <a:r>
              <a:rPr lang="it-IT" sz="1800" dirty="0" smtClean="0">
                <a:latin typeface="Garamond" panose="02020404030301010803" pitchFamily="18" charset="0"/>
              </a:rPr>
              <a:t>Studio Legale </a:t>
            </a:r>
            <a:r>
              <a:rPr lang="it-IT" sz="1800" dirty="0" err="1" smtClean="0">
                <a:latin typeface="Garamond" panose="02020404030301010803" pitchFamily="18" charset="0"/>
              </a:rPr>
              <a:t>Perciballi</a:t>
            </a:r>
            <a:endParaRPr lang="it-IT" sz="1800" dirty="0">
              <a:latin typeface="Garamond" panose="02020404030301010803" pitchFamily="18" charset="0"/>
            </a:endParaRPr>
          </a:p>
          <a:p>
            <a:pPr marL="0" indent="0" algn="ctr">
              <a:buNone/>
            </a:pPr>
            <a:r>
              <a:rPr lang="it-IT" sz="1800" dirty="0" smtClean="0">
                <a:latin typeface="Garamond" panose="02020404030301010803" pitchFamily="18" charset="0"/>
              </a:rPr>
              <a:t>Via Tommaso Campanella 41 G, 00195 Roma</a:t>
            </a:r>
          </a:p>
          <a:p>
            <a:pPr marL="0" indent="0" algn="ctr">
              <a:buNone/>
            </a:pPr>
            <a:r>
              <a:rPr lang="it-IT" sz="1800" dirty="0" smtClean="0">
                <a:latin typeface="Garamond" panose="02020404030301010803" pitchFamily="18" charset="0"/>
              </a:rPr>
              <a:t>Tel.0639735013 / Tel. Fax 0639738251</a:t>
            </a:r>
          </a:p>
          <a:p>
            <a:pPr marL="0" indent="0" algn="ctr">
              <a:buNone/>
            </a:pPr>
            <a:r>
              <a:rPr lang="it-IT" sz="1800" dirty="0" smtClean="0">
                <a:latin typeface="Garamond" panose="02020404030301010803" pitchFamily="18" charset="0"/>
                <a:hlinkClick r:id="rId2"/>
              </a:rPr>
              <a:t>avv.lailaperciballi@gmail.com</a:t>
            </a:r>
            <a:endParaRPr lang="it-IT" sz="1800" dirty="0" smtClean="0">
              <a:latin typeface="Garamond" panose="02020404030301010803" pitchFamily="18" charset="0"/>
            </a:endParaRPr>
          </a:p>
          <a:p>
            <a:pPr marL="0" indent="0" algn="ctr">
              <a:buNone/>
            </a:pPr>
            <a:r>
              <a:rPr lang="it-IT" sz="1800" u="sng" dirty="0" smtClean="0">
                <a:solidFill>
                  <a:srgbClr val="0070C0"/>
                </a:solidFill>
                <a:latin typeface="Garamond" panose="02020404030301010803" pitchFamily="18" charset="0"/>
              </a:rPr>
              <a:t>studioperciballi41@libero.it</a:t>
            </a:r>
          </a:p>
          <a:p>
            <a:pPr marL="0" indent="0" algn="ctr">
              <a:buNone/>
            </a:pPr>
            <a:endParaRPr lang="it-IT" sz="1800" dirty="0" smtClean="0">
              <a:latin typeface="Garamond" panose="02020404030301010803" pitchFamily="18" charset="0"/>
            </a:endParaRPr>
          </a:p>
          <a:p>
            <a:pPr marL="0" indent="0" algn="ctr">
              <a:buNone/>
            </a:pPr>
            <a:endParaRPr lang="it-IT" sz="1800" dirty="0" smtClean="0">
              <a:latin typeface="Garamond" panose="02020404030301010803" pitchFamily="18" charset="0"/>
            </a:endParaRPr>
          </a:p>
        </p:txBody>
      </p:sp>
      <p:sp>
        <p:nvSpPr>
          <p:cNvPr id="4" name="Segnaposto piè di pagina 3"/>
          <p:cNvSpPr>
            <a:spLocks noGrp="1"/>
          </p:cNvSpPr>
          <p:nvPr>
            <p:ph type="ftr" sz="quarter" idx="11"/>
          </p:nvPr>
        </p:nvSpPr>
        <p:spPr>
          <a:xfrm>
            <a:off x="2627784" y="6351588"/>
            <a:ext cx="3352800" cy="365125"/>
          </a:xfrm>
        </p:spPr>
        <p:txBody>
          <a:bodyPr/>
          <a:lstStyle/>
          <a:p>
            <a:r>
              <a:rPr lang="it-IT" dirty="0" smtClean="0"/>
              <a:t>Tutti i diritti riservati</a:t>
            </a:r>
            <a:endParaRPr lang="it-IT" dirty="0"/>
          </a:p>
        </p:txBody>
      </p:sp>
    </p:spTree>
    <p:extLst>
      <p:ext uri="{BB962C8B-B14F-4D97-AF65-F5344CB8AC3E}">
        <p14:creationId xmlns:p14="http://schemas.microsoft.com/office/powerpoint/2010/main" val="3220289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solidFill>
                  <a:srgbClr val="C00000"/>
                </a:solidFill>
                <a:effectLst>
                  <a:outerShdw blurRad="38100" dist="38100" dir="2700000" algn="tl">
                    <a:srgbClr val="000000">
                      <a:alpha val="43137"/>
                    </a:srgbClr>
                  </a:outerShdw>
                </a:effectLst>
              </a:rPr>
              <a:t>Chi è il consumatore?</a:t>
            </a:r>
            <a:endParaRPr lang="it-IT" sz="2400" b="1" dirty="0">
              <a:solidFill>
                <a:srgbClr val="C0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Autofit/>
          </a:bodyPr>
          <a:lstStyle/>
          <a:p>
            <a:pPr algn="just"/>
            <a:endParaRPr lang="it-IT" sz="2400" dirty="0" smtClean="0">
              <a:solidFill>
                <a:srgbClr val="333333"/>
              </a:solidFill>
              <a:latin typeface="Garamond" panose="02020404030301010803" pitchFamily="18" charset="0"/>
            </a:endParaRPr>
          </a:p>
          <a:p>
            <a:pPr algn="just"/>
            <a:r>
              <a:rPr lang="it-IT" sz="2400" dirty="0" smtClean="0">
                <a:solidFill>
                  <a:srgbClr val="333333"/>
                </a:solidFill>
                <a:latin typeface="Garamond" panose="02020404030301010803" pitchFamily="18" charset="0"/>
              </a:rPr>
              <a:t>L’art</a:t>
            </a:r>
            <a:r>
              <a:rPr lang="it-IT" sz="2400" dirty="0">
                <a:solidFill>
                  <a:srgbClr val="333333"/>
                </a:solidFill>
                <a:latin typeface="Garamond" panose="02020404030301010803" pitchFamily="18" charset="0"/>
              </a:rPr>
              <a:t>. </a:t>
            </a:r>
            <a:r>
              <a:rPr lang="it-IT" sz="2400" b="1" dirty="0">
                <a:solidFill>
                  <a:srgbClr val="333333"/>
                </a:solidFill>
                <a:latin typeface="Garamond" panose="02020404030301010803" pitchFamily="18" charset="0"/>
              </a:rPr>
              <a:t>3</a:t>
            </a:r>
            <a:r>
              <a:rPr lang="it-IT" sz="2400" dirty="0">
                <a:solidFill>
                  <a:srgbClr val="333333"/>
                </a:solidFill>
                <a:latin typeface="Garamond" panose="02020404030301010803" pitchFamily="18" charset="0"/>
              </a:rPr>
              <a:t> </a:t>
            </a:r>
            <a:r>
              <a:rPr lang="it-IT" sz="2400" b="1" dirty="0">
                <a:solidFill>
                  <a:srgbClr val="333333"/>
                </a:solidFill>
                <a:latin typeface="Garamond" panose="02020404030301010803" pitchFamily="18" charset="0"/>
              </a:rPr>
              <a:t>cod. </a:t>
            </a:r>
            <a:r>
              <a:rPr lang="it-IT" sz="2400" b="1" dirty="0" err="1">
                <a:solidFill>
                  <a:srgbClr val="333333"/>
                </a:solidFill>
                <a:latin typeface="Garamond" panose="02020404030301010803" pitchFamily="18" charset="0"/>
              </a:rPr>
              <a:t>cons</a:t>
            </a:r>
            <a:r>
              <a:rPr lang="it-IT" sz="2400" b="1" dirty="0">
                <a:solidFill>
                  <a:srgbClr val="333333"/>
                </a:solidFill>
                <a:latin typeface="Garamond" panose="02020404030301010803" pitchFamily="18" charset="0"/>
              </a:rPr>
              <a:t>., </a:t>
            </a:r>
            <a:r>
              <a:rPr lang="it-IT" sz="2400" dirty="0">
                <a:solidFill>
                  <a:srgbClr val="333333"/>
                </a:solidFill>
                <a:latin typeface="Garamond" panose="02020404030301010803" pitchFamily="18" charset="0"/>
              </a:rPr>
              <a:t>così come modificato dal decreto legislativo 23 ottobre 2007 n. 221</a:t>
            </a:r>
            <a:r>
              <a:rPr lang="it-IT" sz="2400" dirty="0" smtClean="0">
                <a:solidFill>
                  <a:srgbClr val="333333"/>
                </a:solidFill>
                <a:latin typeface="Garamond" panose="02020404030301010803" pitchFamily="18" charset="0"/>
              </a:rPr>
              <a:t>, definisce il consumatore come</a:t>
            </a:r>
          </a:p>
          <a:p>
            <a:pPr marL="0" indent="0" algn="just">
              <a:buNone/>
            </a:pPr>
            <a:endParaRPr lang="it-IT" sz="2400" dirty="0" smtClean="0">
              <a:solidFill>
                <a:srgbClr val="333333"/>
              </a:solidFill>
              <a:latin typeface="Garamond" panose="02020404030301010803" pitchFamily="18" charset="0"/>
            </a:endParaRPr>
          </a:p>
          <a:p>
            <a:pPr marL="0" indent="0" algn="just">
              <a:buNone/>
            </a:pPr>
            <a:r>
              <a:rPr lang="it-IT" sz="2400" dirty="0" smtClean="0">
                <a:latin typeface="Garamond" panose="02020404030301010803" pitchFamily="18" charset="0"/>
              </a:rPr>
              <a:t>«</a:t>
            </a:r>
            <a:r>
              <a:rPr lang="it-IT" sz="2400" b="1" dirty="0" smtClean="0">
                <a:latin typeface="Garamond" panose="02020404030301010803" pitchFamily="18" charset="0"/>
              </a:rPr>
              <a:t>la </a:t>
            </a:r>
            <a:r>
              <a:rPr lang="it-IT" sz="2400" b="1" dirty="0">
                <a:latin typeface="Garamond" panose="02020404030301010803" pitchFamily="18" charset="0"/>
              </a:rPr>
              <a:t>persona fisica che agisce per scopi estranei all'attività imprenditoriale, commerciale, </a:t>
            </a:r>
            <a:r>
              <a:rPr lang="it-IT" sz="2400" b="1" dirty="0" smtClean="0">
                <a:latin typeface="Garamond" panose="02020404030301010803" pitchFamily="18" charset="0"/>
              </a:rPr>
              <a:t>artigianale</a:t>
            </a:r>
          </a:p>
          <a:p>
            <a:pPr marL="0" indent="0" algn="just">
              <a:buNone/>
            </a:pPr>
            <a:r>
              <a:rPr lang="it-IT" sz="2400" b="1" dirty="0" smtClean="0">
                <a:latin typeface="Garamond" panose="02020404030301010803" pitchFamily="18" charset="0"/>
              </a:rPr>
              <a:t>o professionale </a:t>
            </a:r>
            <a:r>
              <a:rPr lang="it-IT" sz="2400" b="1" dirty="0">
                <a:latin typeface="Garamond" panose="02020404030301010803" pitchFamily="18" charset="0"/>
              </a:rPr>
              <a:t>eventualmente </a:t>
            </a:r>
            <a:r>
              <a:rPr lang="it-IT" sz="2400" b="1" dirty="0" smtClean="0">
                <a:latin typeface="Garamond" panose="02020404030301010803" pitchFamily="18" charset="0"/>
              </a:rPr>
              <a:t>svolta</a:t>
            </a:r>
            <a:r>
              <a:rPr lang="it-IT" sz="2400" dirty="0" smtClean="0">
                <a:latin typeface="Garamond" panose="02020404030301010803" pitchFamily="18" charset="0"/>
              </a:rPr>
              <a:t>.»</a:t>
            </a:r>
          </a:p>
          <a:p>
            <a:pPr marL="0" indent="0" algn="just">
              <a:buNone/>
            </a:pPr>
            <a:endParaRPr lang="it-IT" sz="1800" dirty="0" smtClean="0">
              <a:effectLst>
                <a:outerShdw blurRad="38100" dist="38100" dir="2700000" algn="tl">
                  <a:srgbClr val="000000">
                    <a:alpha val="43137"/>
                  </a:srgbClr>
                </a:outerShdw>
              </a:effectLst>
              <a:latin typeface="Garamond" panose="02020404030301010803" pitchFamily="18" charset="0"/>
            </a:endParaRPr>
          </a:p>
          <a:p>
            <a:pPr marL="0" indent="0" algn="just">
              <a:buNone/>
            </a:pPr>
            <a:endParaRPr lang="it-IT" sz="1400" dirty="0" smtClean="0">
              <a:latin typeface="Garamond" panose="02020404030301010803" pitchFamily="18" charset="0"/>
            </a:endParaRPr>
          </a:p>
        </p:txBody>
      </p:sp>
      <p:sp>
        <p:nvSpPr>
          <p:cNvPr id="4" name="Segnaposto piè di pagina 3"/>
          <p:cNvSpPr>
            <a:spLocks noGrp="1"/>
          </p:cNvSpPr>
          <p:nvPr>
            <p:ph type="ftr" sz="quarter" idx="11"/>
          </p:nvPr>
        </p:nvSpPr>
        <p:spPr>
          <a:xfrm>
            <a:off x="2627784" y="6356350"/>
            <a:ext cx="3352800" cy="365125"/>
          </a:xfrm>
        </p:spPr>
        <p:txBody>
          <a:bodyPr/>
          <a:lstStyle/>
          <a:p>
            <a:r>
              <a:rPr lang="it-IT" dirty="0" smtClean="0"/>
              <a:t>                                           </a:t>
            </a:r>
          </a:p>
          <a:p>
            <a:r>
              <a:rPr lang="it-IT" dirty="0"/>
              <a:t> 5</a:t>
            </a:r>
            <a:r>
              <a:rPr lang="it-IT" dirty="0" smtClean="0"/>
              <a:t> </a:t>
            </a:r>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077072"/>
            <a:ext cx="2292846" cy="2292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436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782930280"/>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p:cNvSpPr>
            <a:spLocks noGrp="1"/>
          </p:cNvSpPr>
          <p:nvPr>
            <p:ph type="ftr" sz="quarter" idx="11"/>
          </p:nvPr>
        </p:nvSpPr>
        <p:spPr/>
        <p:txBody>
          <a:bodyPr/>
          <a:lstStyle/>
          <a:p>
            <a:r>
              <a:rPr lang="it-IT" dirty="0" smtClean="0"/>
              <a:t> 6</a:t>
            </a:r>
            <a:endParaRPr lang="it-IT" dirty="0"/>
          </a:p>
        </p:txBody>
      </p:sp>
    </p:spTree>
    <p:extLst>
      <p:ext uri="{BB962C8B-B14F-4D97-AF65-F5344CB8AC3E}">
        <p14:creationId xmlns:p14="http://schemas.microsoft.com/office/powerpoint/2010/main" val="1656122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b="1" dirty="0" smtClean="0">
                <a:solidFill>
                  <a:schemeClr val="accent1"/>
                </a:solidFill>
                <a:effectLst>
                  <a:outerShdw blurRad="38100" dist="38100" dir="2700000" algn="tl">
                    <a:srgbClr val="000000">
                      <a:alpha val="43137"/>
                    </a:srgbClr>
                  </a:outerShdw>
                </a:effectLst>
              </a:rPr>
              <a:t>Gli ambiti di applicazione del Codice del Consumo</a:t>
            </a:r>
            <a:endParaRPr lang="it-IT" sz="2800" b="1" dirty="0">
              <a:solidFill>
                <a:schemeClr val="accent1"/>
              </a:solidFill>
              <a:effectLst>
                <a:outerShdw blurRad="38100" dist="38100" dir="2700000" algn="tl">
                  <a:srgbClr val="000000">
                    <a:alpha val="43137"/>
                  </a:srgbClr>
                </a:outerShdw>
              </a:effectLst>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976490482"/>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p:cNvSpPr>
            <a:spLocks noGrp="1"/>
          </p:cNvSpPr>
          <p:nvPr>
            <p:ph type="ftr" sz="quarter" idx="11"/>
          </p:nvPr>
        </p:nvSpPr>
        <p:spPr/>
        <p:txBody>
          <a:bodyPr/>
          <a:lstStyle/>
          <a:p>
            <a:r>
              <a:rPr lang="it-IT" dirty="0" smtClean="0"/>
              <a:t> 7</a:t>
            </a:r>
            <a:endParaRPr lang="it-IT" dirty="0"/>
          </a:p>
        </p:txBody>
      </p:sp>
    </p:spTree>
    <p:extLst>
      <p:ext uri="{BB962C8B-B14F-4D97-AF65-F5344CB8AC3E}">
        <p14:creationId xmlns:p14="http://schemas.microsoft.com/office/powerpoint/2010/main" val="42843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solidFill>
                  <a:srgbClr val="0F6FC6"/>
                </a:solidFill>
                <a:effectLst>
                  <a:outerShdw blurRad="38100" dist="38100" dir="2700000" algn="tl">
                    <a:srgbClr val="000000">
                      <a:alpha val="43137"/>
                    </a:srgbClr>
                  </a:outerShdw>
                </a:effectLst>
              </a:rPr>
              <a:t>Le difficoltà del vivere quotidiano ed i diritti lesi:</a:t>
            </a:r>
            <a:r>
              <a:rPr lang="it-IT" sz="3200" dirty="0">
                <a:solidFill>
                  <a:srgbClr val="0F6FC6"/>
                </a:solidFill>
              </a:rPr>
              <a:t/>
            </a:r>
            <a:br>
              <a:rPr lang="it-IT" sz="3200" dirty="0">
                <a:solidFill>
                  <a:srgbClr val="0F6FC6"/>
                </a:solidFill>
              </a:rPr>
            </a:br>
            <a:r>
              <a:rPr lang="it-IT" sz="2500" b="1" dirty="0" smtClean="0">
                <a:solidFill>
                  <a:srgbClr val="0F6FC6"/>
                </a:solidFill>
                <a:effectLst>
                  <a:outerShdw blurRad="38100" dist="38100" dir="2700000" algn="tl">
                    <a:srgbClr val="000000">
                      <a:alpha val="43137"/>
                    </a:srgbClr>
                  </a:outerShdw>
                </a:effectLst>
              </a:rPr>
              <a:t> </a:t>
            </a:r>
            <a:r>
              <a:rPr lang="it-IT" sz="2500" b="1" dirty="0" err="1" smtClean="0">
                <a:solidFill>
                  <a:srgbClr val="0F6FC6"/>
                </a:solidFill>
                <a:effectLst>
                  <a:outerShdw blurRad="38100" dist="38100" dir="2700000" algn="tl">
                    <a:srgbClr val="000000">
                      <a:alpha val="43137"/>
                    </a:srgbClr>
                  </a:outerShdw>
                </a:effectLst>
              </a:rPr>
              <a:t>Equitalia</a:t>
            </a:r>
            <a:r>
              <a:rPr lang="it-IT" sz="2500" b="1" dirty="0">
                <a:solidFill>
                  <a:srgbClr val="0F6FC6"/>
                </a:solidFill>
                <a:effectLst>
                  <a:outerShdw blurRad="38100" dist="38100" dir="2700000" algn="tl">
                    <a:srgbClr val="000000">
                      <a:alpha val="43137"/>
                    </a:srgbClr>
                  </a:outerShdw>
                </a:effectLst>
              </a:rPr>
              <a:t>, la riscossione di tasse e tributi non pagati</a:t>
            </a:r>
            <a:endParaRPr lang="it-IT"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a:bodyPr>
          <a:lstStyle/>
          <a:p>
            <a:endParaRPr lang="it-IT" sz="2400" dirty="0" smtClean="0">
              <a:latin typeface="Garamond" panose="02020404030301010803" pitchFamily="18" charset="0"/>
            </a:endParaRPr>
          </a:p>
          <a:p>
            <a:r>
              <a:rPr lang="it-IT" sz="2400" dirty="0" smtClean="0">
                <a:latin typeface="Garamond" panose="02020404030301010803" pitchFamily="18" charset="0"/>
              </a:rPr>
              <a:t>I cittadini oltre ad essere utenti/ consumatori sono anche contribuenti, spesso vessati dalla condotta aggressiva e persecutoria dell’agente di riscossione ( per brevità: </a:t>
            </a:r>
            <a:r>
              <a:rPr lang="it-IT" sz="2400" dirty="0" err="1" smtClean="0">
                <a:latin typeface="Garamond" panose="02020404030301010803" pitchFamily="18" charset="0"/>
              </a:rPr>
              <a:t>Equitalia</a:t>
            </a:r>
            <a:r>
              <a:rPr lang="it-IT" sz="2400" dirty="0" smtClean="0">
                <a:latin typeface="Garamond" panose="02020404030301010803" pitchFamily="18" charset="0"/>
              </a:rPr>
              <a:t>).</a:t>
            </a:r>
          </a:p>
          <a:p>
            <a:pPr marL="0" indent="0">
              <a:buNone/>
            </a:pPr>
            <a:endParaRPr lang="it-IT" sz="2400" dirty="0">
              <a:latin typeface="Garamond" panose="02020404030301010803" pitchFamily="18" charset="0"/>
            </a:endParaRPr>
          </a:p>
          <a:p>
            <a:r>
              <a:rPr lang="it-IT" sz="2400" dirty="0" smtClean="0">
                <a:latin typeface="Garamond" panose="02020404030301010803" pitchFamily="18" charset="0"/>
              </a:rPr>
              <a:t>Quali sono gli strumenti messi in campo per costringere i cittadini a pagare?</a:t>
            </a:r>
          </a:p>
          <a:p>
            <a:pPr marL="0" indent="0">
              <a:buNone/>
            </a:pPr>
            <a:endParaRPr lang="it-IT" sz="2400" dirty="0" smtClean="0">
              <a:latin typeface="Garamond" panose="02020404030301010803" pitchFamily="18" charset="0"/>
            </a:endParaRPr>
          </a:p>
          <a:p>
            <a:pPr marL="0" indent="0">
              <a:buNone/>
            </a:pPr>
            <a:endParaRPr lang="it-IT" sz="2400" dirty="0">
              <a:latin typeface="Garamond" panose="02020404030301010803" pitchFamily="18" charset="0"/>
            </a:endParaRPr>
          </a:p>
        </p:txBody>
      </p:sp>
      <p:sp>
        <p:nvSpPr>
          <p:cNvPr id="4" name="Segnaposto piè di pagina 3"/>
          <p:cNvSpPr>
            <a:spLocks noGrp="1"/>
          </p:cNvSpPr>
          <p:nvPr>
            <p:ph type="ftr" sz="quarter" idx="11"/>
          </p:nvPr>
        </p:nvSpPr>
        <p:spPr/>
        <p:txBody>
          <a:bodyPr/>
          <a:lstStyle/>
          <a:p>
            <a:r>
              <a:rPr lang="it-IT" dirty="0"/>
              <a:t>8</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9" y="4509120"/>
            <a:ext cx="268829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0323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1688</TotalTime>
  <Words>3864</Words>
  <Application>Microsoft Office PowerPoint</Application>
  <PresentationFormat>Presentazione su schermo (4:3)</PresentationFormat>
  <Paragraphs>494</Paragraphs>
  <Slides>53</Slides>
  <Notes>0</Notes>
  <HiddenSlides>0</HiddenSlides>
  <MMClips>0</MMClips>
  <ScaleCrop>false</ScaleCrop>
  <HeadingPairs>
    <vt:vector size="4" baseType="variant">
      <vt:variant>
        <vt:lpstr>Tema</vt:lpstr>
      </vt:variant>
      <vt:variant>
        <vt:i4>1</vt:i4>
      </vt:variant>
      <vt:variant>
        <vt:lpstr>Titoli diapositive</vt:lpstr>
      </vt:variant>
      <vt:variant>
        <vt:i4>53</vt:i4>
      </vt:variant>
    </vt:vector>
  </HeadingPairs>
  <TitlesOfParts>
    <vt:vector size="54" baseType="lpstr">
      <vt:lpstr>Equinozio</vt:lpstr>
      <vt:lpstr>Conviviale Rotary, 18 settembre 2014  La difesa dei consumatori in Italia</vt:lpstr>
      <vt:lpstr>Di cosa parliamo oggi:</vt:lpstr>
      <vt:lpstr>Presentazione standard di PowerPoint</vt:lpstr>
      <vt:lpstr>…</vt:lpstr>
      <vt:lpstr> Lo status di consumatore</vt:lpstr>
      <vt:lpstr>Chi è il consumatore?</vt:lpstr>
      <vt:lpstr>…segue</vt:lpstr>
      <vt:lpstr>Gli ambiti di applicazione del Codice del Consumo</vt:lpstr>
      <vt:lpstr>Le difficoltà del vivere quotidiano ed i diritti lesi:  Equitalia, la riscossione di tasse e tributi non pagati</vt:lpstr>
      <vt:lpstr>Le procedure esecutive</vt:lpstr>
      <vt:lpstr>  Cartelle esattoriali, intimazioni di pagamento </vt:lpstr>
      <vt:lpstr>Fermo amministrativo                 </vt:lpstr>
      <vt:lpstr>Ipoteca e le altre procedure esecutive       </vt:lpstr>
      <vt:lpstr>Le opposizioni contro gli atti dell’Agente per la riscossione</vt:lpstr>
      <vt:lpstr>…segue</vt:lpstr>
      <vt:lpstr>Hai crediti con la pubblica amministrazione?  Solo se legittimi, usali per pagare le cartelle di  Equitalia!                    </vt:lpstr>
      <vt:lpstr>Come fare per…</vt:lpstr>
      <vt:lpstr>Ottenere un rimborso: </vt:lpstr>
      <vt:lpstr>2) Ricorsi per violazioni al Codice della Strada      </vt:lpstr>
      <vt:lpstr>Ricorsi al prefetto</vt:lpstr>
      <vt:lpstr>Rateizzazione della sanzione pecuniaria</vt:lpstr>
      <vt:lpstr>Ricorso al Giudice di pace</vt:lpstr>
      <vt:lpstr>3) Banche, finanziarie, mutui: i casi di usura. </vt:lpstr>
      <vt:lpstr>            Come difendersi:</vt:lpstr>
      <vt:lpstr>Chi è l’ABF?                </vt:lpstr>
      <vt:lpstr>4) Controversie con i gestori di energia (luce e gas)</vt:lpstr>
      <vt:lpstr>          </vt:lpstr>
      <vt:lpstr>5) Controversie di telefonia (fissa e mobile)  </vt:lpstr>
      <vt:lpstr>Hai subito un disservizio da parte di un gestore di telefonia?</vt:lpstr>
      <vt:lpstr>Il regolamento in materia di indennizzi applicabili nella definizione delle controversie tra utenti ed operatori (All. A alla delibera n. 73/11/Cons) – oltre all’indennizzo, l’utente ha anche diritto al maggior danno</vt:lpstr>
      <vt:lpstr>6) Turismo e disagi  </vt:lpstr>
      <vt:lpstr>In caso di disservizi, ecco come comportarsi: </vt:lpstr>
      <vt:lpstr>7) Accertamenti relativi al valore degli immobili</vt:lpstr>
      <vt:lpstr>Come difendersi:</vt:lpstr>
      <vt:lpstr>E’ opportuna la: </vt:lpstr>
      <vt:lpstr>8) Responsabilità medica, il diritto alla Salute</vt:lpstr>
      <vt:lpstr>      </vt:lpstr>
      <vt:lpstr>Le conseguenze  dell’inadempimento dei medici</vt:lpstr>
      <vt:lpstr>Obbligazioni di mezzo e di risultato.</vt:lpstr>
      <vt:lpstr>Malpractice: un giusto risarcimento </vt:lpstr>
      <vt:lpstr>la consulenza medico legale</vt:lpstr>
      <vt:lpstr>    BENI DI CONSUMO:  GARANZIA LEGALE  ed I DIRITTI DEI CONSUMATORI</vt:lpstr>
      <vt:lpstr>Contenuto della garanzia legale</vt:lpstr>
      <vt:lpstr> Durata della garanzia legale</vt:lpstr>
      <vt:lpstr>Differenza tra garanzia legale e garanzie convenzionali</vt:lpstr>
      <vt:lpstr>I poteri di intervento dell’Antitrust</vt:lpstr>
      <vt:lpstr> Obblighi del venditore</vt:lpstr>
      <vt:lpstr> Successione                         </vt:lpstr>
      <vt:lpstr> Tre i tipi di successione: 1) Legittima-</vt:lpstr>
      <vt:lpstr>2) Testamentaria- </vt:lpstr>
      <vt:lpstr>3) Necessaria </vt:lpstr>
      <vt:lpstr> Questi i principali argomenti e tanti altri ancora…</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difesa dei consumatori in Italia</dc:title>
  <dc:creator>UTENTE</dc:creator>
  <cp:lastModifiedBy>utente</cp:lastModifiedBy>
  <cp:revision>492</cp:revision>
  <cp:lastPrinted>2014-09-18T15:52:27Z</cp:lastPrinted>
  <dcterms:created xsi:type="dcterms:W3CDTF">2014-09-10T08:52:51Z</dcterms:created>
  <dcterms:modified xsi:type="dcterms:W3CDTF">2014-09-18T16:17:29Z</dcterms:modified>
</cp:coreProperties>
</file>